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385_B5BE6C63.xml" ContentType="application/vnd.ms-powerpoint.comments+xml"/>
  <Override PartName="/ppt/notesSlides/notesSlide7.xml" ContentType="application/vnd.openxmlformats-officedocument.presentationml.notesSlide+xml"/>
  <Override PartName="/ppt/comments/modernComment_386_6E2DA10.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389_985092A2.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2" r:id="rId4"/>
    <p:sldMasterId id="2147483735" r:id="rId5"/>
    <p:sldMasterId id="2147483758" r:id="rId6"/>
    <p:sldMasterId id="2147483762" r:id="rId7"/>
  </p:sldMasterIdLst>
  <p:notesMasterIdLst>
    <p:notesMasterId r:id="rId33"/>
  </p:notesMasterIdLst>
  <p:sldIdLst>
    <p:sldId id="880" r:id="rId8"/>
    <p:sldId id="925" r:id="rId9"/>
    <p:sldId id="924" r:id="rId10"/>
    <p:sldId id="927" r:id="rId11"/>
    <p:sldId id="266" r:id="rId12"/>
    <p:sldId id="916" r:id="rId13"/>
    <p:sldId id="901" r:id="rId14"/>
    <p:sldId id="926" r:id="rId15"/>
    <p:sldId id="902" r:id="rId16"/>
    <p:sldId id="932" r:id="rId17"/>
    <p:sldId id="928" r:id="rId18"/>
    <p:sldId id="910" r:id="rId19"/>
    <p:sldId id="885" r:id="rId20"/>
    <p:sldId id="909" r:id="rId21"/>
    <p:sldId id="840" r:id="rId22"/>
    <p:sldId id="905" r:id="rId23"/>
    <p:sldId id="912" r:id="rId24"/>
    <p:sldId id="913" r:id="rId25"/>
    <p:sldId id="930" r:id="rId26"/>
    <p:sldId id="934" r:id="rId27"/>
    <p:sldId id="907" r:id="rId28"/>
    <p:sldId id="929" r:id="rId29"/>
    <p:sldId id="922" r:id="rId30"/>
    <p:sldId id="923" r:id="rId31"/>
    <p:sldId id="906"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94AB87-F80E-83AA-3077-B1250E2CAB6B}" name="cecew84" initials="ce" userId="S::cecew84_hotmail.com#ext#@sncf.onmicrosoft.com::9c543d94-1a83-41a2-a34a-1a62e96e6fe2" providerId="AD"/>
  <p188:author id="{6AB6F2A5-370A-D266-3C86-4EC35D533D04}" name="Tess Heydorff-Decaux" initials="TH" userId="S::theydorffdec@univ-paris1.fr::bd772847-caa5-469f-8446-8aacfbb8d002" providerId="AD"/>
  <p188:author id="{A8775EB0-E3C3-048B-E186-64BB4CF564E1}" name="HEYDORFF--DECAUX Tess (SNCF RESEAU / Directions Techniques Réseau / DGII DTR TD P&amp;B)" initials="TH" userId="S::9822010Y@commun.ad.sncf.fr::c3356e40-dee8-471e-afc6-673adeba85f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2EE"/>
    <a:srgbClr val="005870"/>
    <a:srgbClr val="FFFFFF"/>
    <a:srgbClr val="702C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4B1278-8F62-4DA5-8CCD-3469E8B95AF4}" v="198" dt="2026-06-18T15:49:28.28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66" d="100"/>
          <a:sy n="66" d="100"/>
        </p:scale>
        <p:origin x="1224" y="240"/>
      </p:cViewPr>
      <p:guideLst>
        <p:guide orient="horz" pos="2092"/>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8/10/relationships/authors" Target="authors.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s>
</file>

<file path=ppt/comments/modernComment_385_B5BE6C63.xml><?xml version="1.0" encoding="utf-8"?>
<p188:cmLst xmlns:a="http://schemas.openxmlformats.org/drawingml/2006/main" xmlns:r="http://schemas.openxmlformats.org/officeDocument/2006/relationships" xmlns:p188="http://schemas.microsoft.com/office/powerpoint/2018/8/main">
  <p188:cm id="{529F4405-A116-42D3-A5BF-39525F1CE09D}" authorId="{4A94AB87-F80E-83AA-3077-B1250E2CAB6B}" status="resolved" created="2025-05-12T06:32:14.270" complete="100000">
    <ac:deMkLst xmlns:ac="http://schemas.microsoft.com/office/drawing/2013/main/command">
      <pc:docMk xmlns:pc="http://schemas.microsoft.com/office/powerpoint/2013/main/command"/>
      <pc:sldMk xmlns:pc="http://schemas.microsoft.com/office/powerpoint/2013/main/command" cId="3049155683" sldId="901"/>
      <ac:grpSpMk id="15" creationId="{BBA8747C-2EE1-8733-71A5-59A69DE46E1D}"/>
    </ac:deMkLst>
    <p188:txBody>
      <a:bodyPr/>
      <a:lstStyle/>
      <a:p>
        <a:r>
          <a:rPr lang="en-US"/>
          <a:t>tu n'as pas une photo d'un cadavre d'animal écrasé ? c'est gore mais au moins c'est illustratif :)</a:t>
        </a:r>
      </a:p>
    </p188:txBody>
    <p188:extLst>
      <p:ext xmlns:p="http://schemas.openxmlformats.org/presentationml/2006/main" uri="{57CB4572-C831-44C2-8A1C-0ADB6CCDFE69}">
        <p223:reactions xmlns:p223="http://schemas.microsoft.com/office/powerpoint/2022/03/main">
          <p223:rxn type="👍">
            <p223:instance time="2025-05-12T14:33:15.167" authorId="{A8775EB0-E3C3-048B-E186-64BB4CF564E1}"/>
          </p223:rxn>
        </p223:reactions>
      </p:ext>
    </p188:extLst>
  </p188:cm>
</p188:cmLst>
</file>

<file path=ppt/comments/modernComment_386_6E2DA10.xml><?xml version="1.0" encoding="utf-8"?>
<p188:cmLst xmlns:a="http://schemas.openxmlformats.org/drawingml/2006/main" xmlns:r="http://schemas.openxmlformats.org/officeDocument/2006/relationships" xmlns:p188="http://schemas.microsoft.com/office/powerpoint/2018/8/main">
  <p188:cm id="{B15F5DFA-3982-44E1-8711-601C2322FDE4}" authorId="{4A94AB87-F80E-83AA-3077-B1250E2CAB6B}" status="resolved" created="2025-05-12T06:33:34.304">
    <ac:txMkLst xmlns:ac="http://schemas.microsoft.com/office/drawing/2013/main/command">
      <pc:docMk xmlns:pc="http://schemas.microsoft.com/office/powerpoint/2013/main/command"/>
      <pc:sldMk xmlns:pc="http://schemas.microsoft.com/office/powerpoint/2013/main/command" cId="115530256" sldId="902"/>
      <ac:spMk id="3" creationId="{425AF1EB-9A3E-3741-6B53-7BB4E052CB84}"/>
      <ac:txMk cp="120">
        <ac:context len="156" hash="23835167"/>
      </ac:txMk>
    </ac:txMkLst>
    <p188:pos x="2207172" y="1169275"/>
    <p188:txBody>
      <a:bodyPr/>
      <a:lstStyle/>
      <a:p>
        <a:r>
          <a:rPr lang="en-US"/>
          <a:t>explaining plutôt ; c'est plus que analyser</a:t>
        </a:r>
      </a:p>
    </p188:txBody>
  </p188:cm>
</p188:cmLst>
</file>

<file path=ppt/comments/modernComment_389_985092A2.xml><?xml version="1.0" encoding="utf-8"?>
<p188:cmLst xmlns:a="http://schemas.openxmlformats.org/drawingml/2006/main" xmlns:r="http://schemas.openxmlformats.org/officeDocument/2006/relationships" xmlns:p188="http://schemas.microsoft.com/office/powerpoint/2018/8/main">
  <p188:cm id="{2B56CBB5-AD12-480F-B02F-B5E98E9B62F1}" authorId="{4A94AB87-F80E-83AA-3077-B1250E2CAB6B}" status="resolved" created="2025-05-12T06:38:16.487" complete="100000">
    <ac:deMkLst xmlns:ac="http://schemas.microsoft.com/office/drawing/2013/main/command">
      <pc:docMk xmlns:pc="http://schemas.microsoft.com/office/powerpoint/2013/main/command"/>
      <pc:sldMk xmlns:pc="http://schemas.microsoft.com/office/powerpoint/2013/main/command" cId="2555417250" sldId="905"/>
      <ac:grpSpMk id="11" creationId="{0E0F70EB-5AE2-17F6-2C19-7B6DC0DF1853}"/>
    </ac:deMkLst>
    <p188:txBody>
      <a:bodyPr/>
      <a:lstStyle/>
      <a:p>
        <a:r>
          <a:rPr lang="en-US"/>
          <a:t>police à harmoniser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44AC40-3C9D-498D-A0DF-88265170DC62}" type="datetimeFigureOut">
              <a:rPr lang="fr-FR" smtClean="0"/>
              <a:t>17/06/2026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CD217-BE83-4CE2-9661-60A7CCE09BD7}" type="slidenum">
              <a:rPr lang="fr-FR" smtClean="0"/>
              <a:t>‹N°›</a:t>
            </a:fld>
            <a:endParaRPr lang="fr-FR"/>
          </a:p>
        </p:txBody>
      </p:sp>
    </p:spTree>
    <p:extLst>
      <p:ext uri="{BB962C8B-B14F-4D97-AF65-F5344CB8AC3E}">
        <p14:creationId xmlns:p14="http://schemas.microsoft.com/office/powerpoint/2010/main" val="4293306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8CD217-BE83-4CE2-9661-60A7CCE09BD7}" type="slidenum">
              <a:rPr lang="fr-FR" smtClean="0"/>
              <a:t>1</a:t>
            </a:fld>
            <a:endParaRPr lang="fr-FR"/>
          </a:p>
        </p:txBody>
      </p:sp>
    </p:spTree>
    <p:extLst>
      <p:ext uri="{BB962C8B-B14F-4D97-AF65-F5344CB8AC3E}">
        <p14:creationId xmlns:p14="http://schemas.microsoft.com/office/powerpoint/2010/main" val="1479809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buNone/>
              <a:tabLst>
                <a:tab pos="893445" algn="l"/>
              </a:tabLst>
            </a:pPr>
            <a:endParaRPr lang="fr-FR" sz="1800" dirty="0">
              <a:solidFill>
                <a:srgbClr val="000000"/>
              </a:solidFill>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B18B386E-9E05-414C-BD0D-11C021437A6F}" type="slidenum">
              <a:rPr lang="fr-FR" smtClean="0"/>
              <a:t>12</a:t>
            </a:fld>
            <a:endParaRPr lang="fr-FR"/>
          </a:p>
        </p:txBody>
      </p:sp>
    </p:spTree>
    <p:extLst>
      <p:ext uri="{BB962C8B-B14F-4D97-AF65-F5344CB8AC3E}">
        <p14:creationId xmlns:p14="http://schemas.microsoft.com/office/powerpoint/2010/main" val="1161335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tabLst>
                <a:tab pos="893445" algn="l"/>
              </a:tabLst>
            </a:pPr>
            <a:r>
              <a:rPr lang="en-US" sz="1800">
                <a:solidFill>
                  <a:srgbClr val="000000"/>
                </a:solidFill>
                <a:effectLst/>
                <a:latin typeface="Calibri" panose="020F0502020204030204" pitchFamily="34" charset="0"/>
                <a:ea typeface="Calibri" panose="020F0502020204030204" pitchFamily="34" charset="0"/>
              </a:rPr>
              <a:t>To evaluate their potential, I deployed camera traps on video mode at 40 such structures along a railway line with frequent collisions in northwestern France. These structures differ in size, surrounding landscape, and distance to known collision hotspots.</a:t>
            </a:r>
            <a:endParaRPr lang="fr-FR" sz="1800">
              <a:solidFill>
                <a:srgbClr val="000000"/>
              </a:solidFill>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B18B386E-9E05-414C-BD0D-11C021437A6F}" type="slidenum">
              <a:rPr lang="fr-FR" smtClean="0"/>
              <a:t>13</a:t>
            </a:fld>
            <a:endParaRPr lang="fr-FR"/>
          </a:p>
        </p:txBody>
      </p:sp>
    </p:spTree>
    <p:extLst>
      <p:ext uri="{BB962C8B-B14F-4D97-AF65-F5344CB8AC3E}">
        <p14:creationId xmlns:p14="http://schemas.microsoft.com/office/powerpoint/2010/main" val="699172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buNone/>
            </a:pPr>
            <a:endParaRPr lang="fr-FR" sz="1800" dirty="0">
              <a:solidFill>
                <a:srgbClr val="000000"/>
              </a:solidFill>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238CD217-BE83-4CE2-9661-60A7CCE09BD7}" type="slidenum">
              <a:rPr lang="fr-FR" smtClean="0"/>
              <a:t>14</a:t>
            </a:fld>
            <a:endParaRPr lang="fr-FR"/>
          </a:p>
        </p:txBody>
      </p:sp>
    </p:spTree>
    <p:extLst>
      <p:ext uri="{BB962C8B-B14F-4D97-AF65-F5344CB8AC3E}">
        <p14:creationId xmlns:p14="http://schemas.microsoft.com/office/powerpoint/2010/main" val="1262034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2A0C900-76F2-4502-A316-4B7DFE72BD13}" type="slidenum">
              <a:rPr lang="fr-FR" smtClean="0"/>
              <a:t>15</a:t>
            </a:fld>
            <a:endParaRPr lang="fr-FR"/>
          </a:p>
        </p:txBody>
      </p:sp>
    </p:spTree>
    <p:extLst>
      <p:ext uri="{BB962C8B-B14F-4D97-AF65-F5344CB8AC3E}">
        <p14:creationId xmlns:p14="http://schemas.microsoft.com/office/powerpoint/2010/main" val="44500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buNone/>
            </a:pPr>
            <a:endParaRPr lang="fr-F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238CD217-BE83-4CE2-9661-60A7CCE09BD7}" type="slidenum">
              <a:rPr lang="fr-FR" smtClean="0"/>
              <a:t>16</a:t>
            </a:fld>
            <a:endParaRPr lang="fr-FR"/>
          </a:p>
        </p:txBody>
      </p:sp>
    </p:spTree>
    <p:extLst>
      <p:ext uri="{BB962C8B-B14F-4D97-AF65-F5344CB8AC3E}">
        <p14:creationId xmlns:p14="http://schemas.microsoft.com/office/powerpoint/2010/main" val="3204702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buNone/>
            </a:pPr>
            <a:endParaRPr lang="fr-FR" dirty="0"/>
          </a:p>
        </p:txBody>
      </p:sp>
      <p:sp>
        <p:nvSpPr>
          <p:cNvPr id="4" name="Espace réservé du numéro de diapositive 3"/>
          <p:cNvSpPr>
            <a:spLocks noGrp="1"/>
          </p:cNvSpPr>
          <p:nvPr>
            <p:ph type="sldNum" sz="quarter" idx="5"/>
          </p:nvPr>
        </p:nvSpPr>
        <p:spPr/>
        <p:txBody>
          <a:bodyPr/>
          <a:lstStyle/>
          <a:p>
            <a:fld id="{238CD217-BE83-4CE2-9661-60A7CCE09BD7}" type="slidenum">
              <a:rPr lang="fr-FR" smtClean="0"/>
              <a:t>17</a:t>
            </a:fld>
            <a:endParaRPr lang="fr-FR"/>
          </a:p>
        </p:txBody>
      </p:sp>
    </p:spTree>
    <p:extLst>
      <p:ext uri="{BB962C8B-B14F-4D97-AF65-F5344CB8AC3E}">
        <p14:creationId xmlns:p14="http://schemas.microsoft.com/office/powerpoint/2010/main" val="1804231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A4667-705C-BBC7-80C7-9D69247C0E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7F2E3F-956B-8184-4E58-9BBD505C687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DA4000A-91A7-C219-37C4-261B05BA5E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A6BCE94C-08E8-3013-08D6-11BBEE115024}"/>
              </a:ext>
            </a:extLst>
          </p:cNvPr>
          <p:cNvSpPr>
            <a:spLocks noGrp="1"/>
          </p:cNvSpPr>
          <p:nvPr>
            <p:ph type="sldNum" sz="quarter" idx="5"/>
          </p:nvPr>
        </p:nvSpPr>
        <p:spPr/>
        <p:txBody>
          <a:bodyPr/>
          <a:lstStyle/>
          <a:p>
            <a:fld id="{238CD217-BE83-4CE2-9661-60A7CCE09BD7}" type="slidenum">
              <a:rPr lang="fr-FR" smtClean="0"/>
              <a:t>18</a:t>
            </a:fld>
            <a:endParaRPr lang="fr-FR"/>
          </a:p>
        </p:txBody>
      </p:sp>
    </p:spTree>
    <p:extLst>
      <p:ext uri="{BB962C8B-B14F-4D97-AF65-F5344CB8AC3E}">
        <p14:creationId xmlns:p14="http://schemas.microsoft.com/office/powerpoint/2010/main" val="3372759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pPr>
            <a:r>
              <a:rPr lang="en-US" sz="1800">
                <a:solidFill>
                  <a:srgbClr val="000000"/>
                </a:solidFill>
                <a:effectLst/>
                <a:latin typeface="Calibri" panose="020F0502020204030204" pitchFamily="34" charset="0"/>
                <a:ea typeface="Calibri" panose="020F0502020204030204" pitchFamily="34" charset="0"/>
              </a:rPr>
              <a:t>Thank you for your attention. Please feel free to ask any questions now or reach out to me later.</a:t>
            </a:r>
            <a:endParaRPr lang="fr-FR" sz="1800">
              <a:solidFill>
                <a:srgbClr val="000000"/>
              </a:solidFill>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238CD217-BE83-4CE2-9661-60A7CCE09BD7}" type="slidenum">
              <a:rPr lang="fr-FR" smtClean="0"/>
              <a:t>21</a:t>
            </a:fld>
            <a:endParaRPr lang="fr-FR"/>
          </a:p>
        </p:txBody>
      </p:sp>
    </p:spTree>
    <p:extLst>
      <p:ext uri="{BB962C8B-B14F-4D97-AF65-F5344CB8AC3E}">
        <p14:creationId xmlns:p14="http://schemas.microsoft.com/office/powerpoint/2010/main" val="1947119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A3472-A839-3A17-3F43-DAD2F740D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941D9A-1070-F276-76AC-74761084CE6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3708A0-AF98-3505-7D94-366A06510E27}"/>
              </a:ext>
            </a:extLst>
          </p:cNvPr>
          <p:cNvSpPr>
            <a:spLocks noGrp="1"/>
          </p:cNvSpPr>
          <p:nvPr>
            <p:ph type="body" idx="1"/>
          </p:nvPr>
        </p:nvSpPr>
        <p:spPr/>
        <p:txBody>
          <a:bodyPr/>
          <a:lstStyle/>
          <a:p>
            <a:pPr algn="just">
              <a:lnSpc>
                <a:spcPct val="115000"/>
              </a:lnSpc>
              <a:buNone/>
            </a:pPr>
            <a:r>
              <a:rPr lang="en-US" sz="1800" b="0" dirty="0">
                <a:solidFill>
                  <a:srgbClr val="000000"/>
                </a:solidFill>
                <a:effectLst/>
                <a:latin typeface="Calibri" panose="020F0502020204030204" pitchFamily="34" charset="0"/>
                <a:ea typeface="Calibri" panose="020F0502020204030204" pitchFamily="34" charset="0"/>
              </a:rPr>
              <a:t>I also looked at the seasonality and timing of detections, and we can see a certain seasonality with more detections in the fall and then in the spring, which is probably related to the deer dispersal period.</a:t>
            </a:r>
            <a:r>
              <a:rPr lang="fr-FR" sz="1800" b="0" dirty="0">
                <a:solidFill>
                  <a:srgbClr val="000000"/>
                </a:solidFill>
                <a:effectLst/>
                <a:latin typeface="Calibri" panose="020F0502020204030204" pitchFamily="34" charset="0"/>
                <a:ea typeface="Calibri" panose="020F0502020204030204" pitchFamily="34" charset="0"/>
              </a:rPr>
              <a:t> </a:t>
            </a:r>
            <a:r>
              <a:rPr lang="en-US" sz="1800" b="0" dirty="0">
                <a:solidFill>
                  <a:srgbClr val="000000"/>
                </a:solidFill>
                <a:effectLst/>
                <a:latin typeface="Calibri" panose="020F0502020204030204" pitchFamily="34" charset="0"/>
                <a:ea typeface="Calibri" panose="020F0502020204030204" pitchFamily="34" charset="0"/>
              </a:rPr>
              <a:t>And this seasonality corresponds more or less to our collision peaks.</a:t>
            </a:r>
          </a:p>
          <a:p>
            <a:pPr algn="just">
              <a:lnSpc>
                <a:spcPct val="115000"/>
              </a:lnSpc>
              <a:buNone/>
            </a:pPr>
            <a:r>
              <a:rPr lang="en-US" sz="1800" b="0" dirty="0">
                <a:solidFill>
                  <a:srgbClr val="000000"/>
                </a:solidFill>
                <a:effectLst/>
                <a:latin typeface="Calibri" panose="020F0502020204030204" pitchFamily="34" charset="0"/>
                <a:ea typeface="Calibri" panose="020F0502020204030204" pitchFamily="34" charset="0"/>
              </a:rPr>
              <a:t>In terms of times, the peaks are mainly between 7 and 9 a.m. and between 7 and 9 p.m., but when analyzed in relation to sunrise and sunset times, this did not correspond exactly to dawn or dusk in the strict sense.</a:t>
            </a:r>
          </a:p>
          <a:p>
            <a:pPr algn="just">
              <a:lnSpc>
                <a:spcPct val="115000"/>
              </a:lnSpc>
              <a:buNone/>
            </a:pPr>
            <a:endParaRPr lang="fr-FR" sz="1800" b="0" dirty="0">
              <a:solidFill>
                <a:srgbClr val="000000"/>
              </a:solidFill>
              <a:effectLst/>
              <a:latin typeface="Calibri" panose="020F0502020204030204" pitchFamily="34" charset="0"/>
              <a:ea typeface="Calibri" panose="020F0502020204030204" pitchFamily="34" charset="0"/>
            </a:endParaRPr>
          </a:p>
          <a:p>
            <a:endParaRPr lang="fr-FR" dirty="0"/>
          </a:p>
        </p:txBody>
      </p:sp>
      <p:sp>
        <p:nvSpPr>
          <p:cNvPr id="4" name="Espace réservé du numéro de diapositive 3">
            <a:extLst>
              <a:ext uri="{FF2B5EF4-FFF2-40B4-BE49-F238E27FC236}">
                <a16:creationId xmlns:a16="http://schemas.microsoft.com/office/drawing/2014/main" id="{FD31AC29-FE05-787B-2A11-F7402717EA1C}"/>
              </a:ext>
            </a:extLst>
          </p:cNvPr>
          <p:cNvSpPr>
            <a:spLocks noGrp="1"/>
          </p:cNvSpPr>
          <p:nvPr>
            <p:ph type="sldNum" sz="quarter" idx="5"/>
          </p:nvPr>
        </p:nvSpPr>
        <p:spPr/>
        <p:txBody>
          <a:bodyPr/>
          <a:lstStyle/>
          <a:p>
            <a:fld id="{238CD217-BE83-4CE2-9661-60A7CCE09BD7}" type="slidenum">
              <a:rPr lang="fr-FR" smtClean="0"/>
              <a:t>23</a:t>
            </a:fld>
            <a:endParaRPr lang="fr-FR"/>
          </a:p>
        </p:txBody>
      </p:sp>
    </p:spTree>
    <p:extLst>
      <p:ext uri="{BB962C8B-B14F-4D97-AF65-F5344CB8AC3E}">
        <p14:creationId xmlns:p14="http://schemas.microsoft.com/office/powerpoint/2010/main" val="1854041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F6DF8-A0F7-4E0E-0871-CB326E333A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025B97F-9E31-CB54-484A-EDA3518DDE9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144E62A-44C6-0964-602B-843E5DAAB3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rPr>
              <a:t>When we look at seasonality, we find broadly the same trends as for roe deer, with more detections in November and March, but this seems more pronounced. In terms of detection times, this is very pronounced and is verified by sunrise and sunset times: the vast majority of detections occur at night. </a:t>
            </a:r>
            <a:endParaRPr lang="fr-FR" dirty="0"/>
          </a:p>
        </p:txBody>
      </p:sp>
      <p:sp>
        <p:nvSpPr>
          <p:cNvPr id="4" name="Espace réservé du numéro de diapositive 3">
            <a:extLst>
              <a:ext uri="{FF2B5EF4-FFF2-40B4-BE49-F238E27FC236}">
                <a16:creationId xmlns:a16="http://schemas.microsoft.com/office/drawing/2014/main" id="{FBA8AE2E-3937-8547-F931-E4A559DE9192}"/>
              </a:ext>
            </a:extLst>
          </p:cNvPr>
          <p:cNvSpPr>
            <a:spLocks noGrp="1"/>
          </p:cNvSpPr>
          <p:nvPr>
            <p:ph type="sldNum" sz="quarter" idx="5"/>
          </p:nvPr>
        </p:nvSpPr>
        <p:spPr/>
        <p:txBody>
          <a:bodyPr/>
          <a:lstStyle/>
          <a:p>
            <a:fld id="{238CD217-BE83-4CE2-9661-60A7CCE09BD7}" type="slidenum">
              <a:rPr lang="fr-FR" smtClean="0"/>
              <a:t>24</a:t>
            </a:fld>
            <a:endParaRPr lang="fr-FR"/>
          </a:p>
        </p:txBody>
      </p:sp>
    </p:spTree>
    <p:extLst>
      <p:ext uri="{BB962C8B-B14F-4D97-AF65-F5344CB8AC3E}">
        <p14:creationId xmlns:p14="http://schemas.microsoft.com/office/powerpoint/2010/main" val="204167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3D674-AA82-647B-37A0-790F38564AB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761449-5B73-8854-735E-F0A7965580A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88CAB6-9288-8979-1140-D965B4CB9852}"/>
              </a:ext>
            </a:extLst>
          </p:cNvPr>
          <p:cNvSpPr>
            <a:spLocks noGrp="1"/>
          </p:cNvSpPr>
          <p:nvPr>
            <p:ph type="body" idx="1"/>
          </p:nvPr>
        </p:nvSpPr>
        <p:spPr/>
        <p:txBody>
          <a:bodyPr/>
          <a:lstStyle/>
          <a:p>
            <a:pPr algn="just">
              <a:lnSpc>
                <a:spcPct val="107000"/>
              </a:lnSpc>
              <a:spcAft>
                <a:spcPts val="800"/>
              </a:spcAf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307D6DCB-9A1A-F62A-1661-5CB5EB1023A2}"/>
              </a:ext>
            </a:extLst>
          </p:cNvPr>
          <p:cNvSpPr>
            <a:spLocks noGrp="1"/>
          </p:cNvSpPr>
          <p:nvPr>
            <p:ph type="sldNum" sz="quarter" idx="5"/>
          </p:nvPr>
        </p:nvSpPr>
        <p:spPr/>
        <p:txBody>
          <a:bodyPr/>
          <a:lstStyle/>
          <a:p>
            <a:fld id="{B18B386E-9E05-414C-BD0D-11C021437A6F}" type="slidenum">
              <a:rPr lang="fr-FR" smtClean="0"/>
              <a:t>3</a:t>
            </a:fld>
            <a:endParaRPr lang="fr-FR"/>
          </a:p>
        </p:txBody>
      </p:sp>
    </p:spTree>
    <p:extLst>
      <p:ext uri="{BB962C8B-B14F-4D97-AF65-F5344CB8AC3E}">
        <p14:creationId xmlns:p14="http://schemas.microsoft.com/office/powerpoint/2010/main" val="2990909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pPr>
            <a:r>
              <a:rPr lang="en-US" sz="1800">
                <a:solidFill>
                  <a:srgbClr val="000000"/>
                </a:solidFill>
                <a:effectLst/>
                <a:latin typeface="Calibri" panose="020F0502020204030204" pitchFamily="34" charset="0"/>
                <a:ea typeface="Calibri" panose="020F0502020204030204" pitchFamily="34" charset="0"/>
              </a:rPr>
              <a:t>Based on these findings, our final goal is to develop a practical tool for identifying and designing measures to reduce collision risks. This will include a methodological guide for railway managers, allowing them to replicate the study in other regions.</a:t>
            </a:r>
            <a:endParaRPr lang="fr-FR" sz="1800">
              <a:solidFill>
                <a:srgbClr val="000000"/>
              </a:solidFill>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B18B386E-9E05-414C-BD0D-11C021437A6F}" type="slidenum">
              <a:rPr lang="fr-FR" smtClean="0"/>
              <a:t>25</a:t>
            </a:fld>
            <a:endParaRPr lang="fr-FR"/>
          </a:p>
        </p:txBody>
      </p:sp>
    </p:spTree>
    <p:extLst>
      <p:ext uri="{BB962C8B-B14F-4D97-AF65-F5344CB8AC3E}">
        <p14:creationId xmlns:p14="http://schemas.microsoft.com/office/powerpoint/2010/main" val="6110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0CBCA-A3FA-1DE0-93D0-E5D3AC51C0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CB9BFF-DD7F-5913-8291-10418F43EB8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8AC4381-51A0-34A0-CD91-10E9725110EE}"/>
              </a:ext>
            </a:extLst>
          </p:cNvPr>
          <p:cNvSpPr>
            <a:spLocks noGrp="1"/>
          </p:cNvSpPr>
          <p:nvPr>
            <p:ph type="body" idx="1"/>
          </p:nvPr>
        </p:nvSpPr>
        <p:spPr/>
        <p:txBody>
          <a:bodyPr/>
          <a:lstStyle/>
          <a:p>
            <a:pPr algn="just">
              <a:lnSpc>
                <a:spcPct val="107000"/>
              </a:lnSpc>
              <a:spcAft>
                <a:spcPts val="800"/>
              </a:spcAf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Les collisions avec les ongulés en général ont été multipliées par 2.4 durant ces 10 ans.</a:t>
            </a:r>
          </a:p>
        </p:txBody>
      </p:sp>
      <p:sp>
        <p:nvSpPr>
          <p:cNvPr id="4" name="Espace réservé du numéro de diapositive 3">
            <a:extLst>
              <a:ext uri="{FF2B5EF4-FFF2-40B4-BE49-F238E27FC236}">
                <a16:creationId xmlns:a16="http://schemas.microsoft.com/office/drawing/2014/main" id="{E589C7EE-5441-2FC3-3FC2-86558569B824}"/>
              </a:ext>
            </a:extLst>
          </p:cNvPr>
          <p:cNvSpPr>
            <a:spLocks noGrp="1"/>
          </p:cNvSpPr>
          <p:nvPr>
            <p:ph type="sldNum" sz="quarter" idx="5"/>
          </p:nvPr>
        </p:nvSpPr>
        <p:spPr/>
        <p:txBody>
          <a:bodyPr/>
          <a:lstStyle/>
          <a:p>
            <a:fld id="{B18B386E-9E05-414C-BD0D-11C021437A6F}" type="slidenum">
              <a:rPr lang="fr-FR" smtClean="0"/>
              <a:t>4</a:t>
            </a:fld>
            <a:endParaRPr lang="fr-FR"/>
          </a:p>
        </p:txBody>
      </p:sp>
    </p:spTree>
    <p:extLst>
      <p:ext uri="{BB962C8B-B14F-4D97-AF65-F5344CB8AC3E}">
        <p14:creationId xmlns:p14="http://schemas.microsoft.com/office/powerpoint/2010/main" val="1513728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B18B386E-9E05-414C-BD0D-11C021437A6F}" type="slidenum">
              <a:rPr lang="fr-FR" smtClean="0"/>
              <a:t>5</a:t>
            </a:fld>
            <a:endParaRPr lang="fr-FR"/>
          </a:p>
        </p:txBody>
      </p:sp>
    </p:spTree>
    <p:extLst>
      <p:ext uri="{BB962C8B-B14F-4D97-AF65-F5344CB8AC3E}">
        <p14:creationId xmlns:p14="http://schemas.microsoft.com/office/powerpoint/2010/main" val="368552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6405F-7A8B-B354-7888-99843F96B12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56258A-F94B-2FB6-9B06-68F10F4C97A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DDC63BE-C1E7-1353-0702-D335E20E4A39}"/>
              </a:ext>
            </a:extLst>
          </p:cNvPr>
          <p:cNvSpPr>
            <a:spLocks noGrp="1"/>
          </p:cNvSpPr>
          <p:nvPr>
            <p:ph type="body" idx="1"/>
          </p:nvPr>
        </p:nvSpPr>
        <p:spPr/>
        <p:txBody>
          <a:bodyPr/>
          <a:lstStyle/>
          <a:p>
            <a:pPr algn="just">
              <a:lnSpc>
                <a:spcPct val="107000"/>
              </a:lnSpc>
              <a:spcAft>
                <a:spcPts val="800"/>
              </a:spcAft>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1548240-3E4B-EF4C-044E-4E93C2FFC516}"/>
              </a:ext>
            </a:extLst>
          </p:cNvPr>
          <p:cNvSpPr>
            <a:spLocks noGrp="1"/>
          </p:cNvSpPr>
          <p:nvPr>
            <p:ph type="sldNum" sz="quarter" idx="5"/>
          </p:nvPr>
        </p:nvSpPr>
        <p:spPr/>
        <p:txBody>
          <a:bodyPr/>
          <a:lstStyle/>
          <a:p>
            <a:fld id="{B18B386E-9E05-414C-BD0D-11C021437A6F}" type="slidenum">
              <a:rPr lang="fr-FR" smtClean="0"/>
              <a:t>6</a:t>
            </a:fld>
            <a:endParaRPr lang="fr-FR"/>
          </a:p>
        </p:txBody>
      </p:sp>
    </p:spTree>
    <p:extLst>
      <p:ext uri="{BB962C8B-B14F-4D97-AF65-F5344CB8AC3E}">
        <p14:creationId xmlns:p14="http://schemas.microsoft.com/office/powerpoint/2010/main" val="335414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pPr>
            <a:endParaRPr lang="fr-FR" sz="1800" dirty="0">
              <a:solidFill>
                <a:srgbClr val="000000"/>
              </a:solidFill>
              <a:effectLst/>
              <a:latin typeface="Calibri" panose="020F0502020204030204" pitchFamily="34" charset="0"/>
              <a:ea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B18B386E-9E05-414C-BD0D-11C021437A6F}" type="slidenum">
              <a:rPr lang="fr-FR" smtClean="0"/>
              <a:t>7</a:t>
            </a:fld>
            <a:endParaRPr lang="fr-FR"/>
          </a:p>
        </p:txBody>
      </p:sp>
    </p:spTree>
    <p:extLst>
      <p:ext uri="{BB962C8B-B14F-4D97-AF65-F5344CB8AC3E}">
        <p14:creationId xmlns:p14="http://schemas.microsoft.com/office/powerpoint/2010/main" val="4059367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15000"/>
              </a:lnSpc>
              <a:spcAft>
                <a:spcPts val="800"/>
              </a:spcAft>
              <a:buNone/>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B18B386E-9E05-414C-BD0D-11C021437A6F}" type="slidenum">
              <a:rPr lang="fr-FR" smtClean="0"/>
              <a:t>9</a:t>
            </a:fld>
            <a:endParaRPr lang="fr-FR"/>
          </a:p>
        </p:txBody>
      </p:sp>
    </p:spTree>
    <p:extLst>
      <p:ext uri="{BB962C8B-B14F-4D97-AF65-F5344CB8AC3E}">
        <p14:creationId xmlns:p14="http://schemas.microsoft.com/office/powerpoint/2010/main" val="3011967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EA756-18AB-E4E5-05E4-EC9721F5B9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A06DF2-5B3D-07D2-9FE3-FE7514C1BF5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1403FC-450B-8AFB-07F9-43545461265B}"/>
              </a:ext>
            </a:extLst>
          </p:cNvPr>
          <p:cNvSpPr>
            <a:spLocks noGrp="1"/>
          </p:cNvSpPr>
          <p:nvPr>
            <p:ph type="body" idx="1"/>
          </p:nvPr>
        </p:nvSpPr>
        <p:spPr/>
        <p:txBody>
          <a:bodyPr/>
          <a:lstStyle/>
          <a:p>
            <a:pPr algn="just">
              <a:lnSpc>
                <a:spcPct val="115000"/>
              </a:lnSpc>
              <a:buNone/>
            </a:pPr>
            <a:endParaRPr lang="fr-F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8E7F991-5DFB-EFC9-FE25-92D01C5A3EC9}"/>
              </a:ext>
            </a:extLst>
          </p:cNvPr>
          <p:cNvSpPr>
            <a:spLocks noGrp="1"/>
          </p:cNvSpPr>
          <p:nvPr>
            <p:ph type="sldNum" sz="quarter" idx="5"/>
          </p:nvPr>
        </p:nvSpPr>
        <p:spPr/>
        <p:txBody>
          <a:bodyPr/>
          <a:lstStyle/>
          <a:p>
            <a:fld id="{238CD217-BE83-4CE2-9661-60A7CCE09BD7}" type="slidenum">
              <a:rPr lang="fr-FR" smtClean="0"/>
              <a:t>10</a:t>
            </a:fld>
            <a:endParaRPr lang="fr-FR"/>
          </a:p>
        </p:txBody>
      </p:sp>
    </p:spTree>
    <p:extLst>
      <p:ext uri="{BB962C8B-B14F-4D97-AF65-F5344CB8AC3E}">
        <p14:creationId xmlns:p14="http://schemas.microsoft.com/office/powerpoint/2010/main" val="199385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005DE-C60B-393B-874E-ACD54D226E6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3C25175-FEB2-F09D-568E-57A1E7DDA22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F647311-9C4E-023D-4E89-ABFD67C86AB2}"/>
              </a:ext>
            </a:extLst>
          </p:cNvPr>
          <p:cNvSpPr>
            <a:spLocks noGrp="1"/>
          </p:cNvSpPr>
          <p:nvPr>
            <p:ph type="body" idx="1"/>
          </p:nvPr>
        </p:nvSpPr>
        <p:spPr/>
        <p:txBody>
          <a:bodyPr/>
          <a:lstStyle/>
          <a:p>
            <a:pPr algn="just">
              <a:lnSpc>
                <a:spcPct val="115000"/>
              </a:lnSpc>
              <a:spcAft>
                <a:spcPts val="800"/>
              </a:spcAft>
              <a:buNone/>
            </a:pP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4A60302-C3A0-6A4E-3A82-441EBDF93092}"/>
              </a:ext>
            </a:extLst>
          </p:cNvPr>
          <p:cNvSpPr>
            <a:spLocks noGrp="1"/>
          </p:cNvSpPr>
          <p:nvPr>
            <p:ph type="sldNum" sz="quarter" idx="5"/>
          </p:nvPr>
        </p:nvSpPr>
        <p:spPr/>
        <p:txBody>
          <a:bodyPr/>
          <a:lstStyle/>
          <a:p>
            <a:fld id="{B18B386E-9E05-414C-BD0D-11C021437A6F}" type="slidenum">
              <a:rPr lang="fr-FR" smtClean="0"/>
              <a:t>11</a:t>
            </a:fld>
            <a:endParaRPr lang="fr-FR"/>
          </a:p>
        </p:txBody>
      </p:sp>
    </p:spTree>
    <p:extLst>
      <p:ext uri="{BB962C8B-B14F-4D97-AF65-F5344CB8AC3E}">
        <p14:creationId xmlns:p14="http://schemas.microsoft.com/office/powerpoint/2010/main" val="45431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 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73006" y="98032"/>
            <a:ext cx="9744211" cy="593904"/>
          </a:xfrm>
        </p:spPr>
        <p:txBody>
          <a:bodyPr anchor="ctr">
            <a:normAutofit/>
          </a:bodyPr>
          <a:lstStyle>
            <a:lvl1pPr>
              <a:lnSpc>
                <a:spcPct val="100000"/>
              </a:lnSpc>
              <a:defRPr sz="3200" cap="none">
                <a:solidFill>
                  <a:schemeClr val="bg1"/>
                </a:solidFill>
                <a:latin typeface="+mj-lt"/>
              </a:defRPr>
            </a:lvl1pPr>
          </a:lstStyle>
          <a:p>
            <a:endParaRPr lang="fr-F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2113873" y="140191"/>
            <a:ext cx="0" cy="529167"/>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047482"/>
            <a:ext cx="10754784" cy="3795452"/>
          </a:xfrm>
        </p:spPr>
        <p:txBody>
          <a:bodyPr anchor="ctr">
            <a:noAutofit/>
          </a:bodyPr>
          <a:lstStyle>
            <a:lvl1pPr>
              <a:lnSpc>
                <a:spcPct val="120000"/>
              </a:lnSpc>
              <a:defRPr sz="2667">
                <a:solidFill>
                  <a:schemeClr val="tx2"/>
                </a:solidFill>
              </a:defRPr>
            </a:lvl1pPr>
            <a:lvl2pPr marL="0" indent="0">
              <a:lnSpc>
                <a:spcPct val="120000"/>
              </a:lnSpc>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nSpc>
                <a:spcPct val="120000"/>
              </a:lnSpc>
              <a:buClr>
                <a:schemeClr val="accent1">
                  <a:lumMod val="75000"/>
                </a:schemeClr>
              </a:buClr>
              <a:buFont typeface="Arial" panose="020B0604020202020204" pitchFamily="34" charset="0"/>
              <a:buChar char="•"/>
              <a:defRPr sz="2400">
                <a:solidFill>
                  <a:schemeClr val="tx2"/>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2"/>
            <a:r>
              <a:rPr lang="fr-FR"/>
              <a:t>Deuxième niveau</a:t>
            </a:r>
          </a:p>
          <a:p>
            <a:pPr marL="1419225" lvl="2" indent="-342900" algn="l" defTabSz="1219140" rtl="0" eaLnBrk="1" latinLnBrk="0" hangingPunct="1">
              <a:lnSpc>
                <a:spcPct val="120000"/>
              </a:lnSpc>
              <a:spcBef>
                <a:spcPts val="800"/>
              </a:spcBef>
              <a:spcAft>
                <a:spcPts val="0"/>
              </a:spcAft>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69729" y="58434"/>
            <a:ext cx="1875802" cy="673100"/>
          </a:xfrm>
        </p:spPr>
        <p:txBody>
          <a:bodyPr anchor="ctr">
            <a:noAutofit/>
          </a:bodyPr>
          <a:lstStyle>
            <a:lvl1pPr algn="ctr">
              <a:defRPr sz="2667">
                <a:solidFill>
                  <a:schemeClr val="accent4">
                    <a:lumMod val="60000"/>
                    <a:lumOff val="40000"/>
                  </a:schemeClr>
                </a:solidFill>
              </a:defRPr>
            </a:lvl1pPr>
          </a:lstStyle>
          <a:p>
            <a:pPr lvl="0"/>
            <a:r>
              <a:rPr lang="fr-FR"/>
              <a:t>Cliquez pour modifier les styles du texte du masque</a:t>
            </a:r>
          </a:p>
        </p:txBody>
      </p:sp>
      <p:sp>
        <p:nvSpPr>
          <p:cNvPr id="4" name="Rectangle 3">
            <a:extLst>
              <a:ext uri="{FF2B5EF4-FFF2-40B4-BE49-F238E27FC236}">
                <a16:creationId xmlns:a16="http://schemas.microsoft.com/office/drawing/2014/main" id="{0422F364-ED77-E9B6-D1FF-A7AC06BC8244}"/>
              </a:ext>
            </a:extLst>
          </p:cNvPr>
          <p:cNvSpPr/>
          <p:nvPr userDrawn="1"/>
        </p:nvSpPr>
        <p:spPr>
          <a:xfrm>
            <a:off x="10590179" y="5562601"/>
            <a:ext cx="1601821" cy="1295398"/>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pic>
        <p:nvPicPr>
          <p:cNvPr id="5" name="Image 4" descr="Une image contenant texte, Police, Graphique, logo&#10;&#10;Description générée automatiquement">
            <a:extLst>
              <a:ext uri="{FF2B5EF4-FFF2-40B4-BE49-F238E27FC236}">
                <a16:creationId xmlns:a16="http://schemas.microsoft.com/office/drawing/2014/main" id="{E62B4431-1553-8EE2-450D-D901840BCEF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061498" y="6007424"/>
            <a:ext cx="908443" cy="641588"/>
          </a:xfrm>
          <a:prstGeom prst="rect">
            <a:avLst/>
          </a:prstGeom>
        </p:spPr>
      </p:pic>
      <p:sp>
        <p:nvSpPr>
          <p:cNvPr id="14" name="Rectangle 13">
            <a:extLst>
              <a:ext uri="{FF2B5EF4-FFF2-40B4-BE49-F238E27FC236}">
                <a16:creationId xmlns:a16="http://schemas.microsoft.com/office/drawing/2014/main" id="{B25F5717-39CA-2E21-ACCD-524B683EC5AA}"/>
              </a:ext>
            </a:extLst>
          </p:cNvPr>
          <p:cNvSpPr/>
          <p:nvPr userDrawn="1"/>
        </p:nvSpPr>
        <p:spPr>
          <a:xfrm>
            <a:off x="0" y="5562601"/>
            <a:ext cx="1601821" cy="1295398"/>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2365467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XE 1 COLLISIONS">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EB0F7B6B-90EF-435E-9BB9-B860E7A4859D}"/>
              </a:ext>
            </a:extLst>
          </p:cNvPr>
          <p:cNvSpPr>
            <a:spLocks noGrp="1"/>
          </p:cNvSpPr>
          <p:nvPr>
            <p:ph type="body" sz="quarter" idx="15" hasCustomPrompt="1"/>
          </p:nvPr>
        </p:nvSpPr>
        <p:spPr>
          <a:xfrm>
            <a:off x="378292" y="956303"/>
            <a:ext cx="10752667" cy="672000"/>
          </a:xfrm>
        </p:spPr>
        <p:txBody>
          <a:bodyPr anchor="ctr">
            <a:normAutofit/>
          </a:bodyPr>
          <a:lstStyle>
            <a:lvl1pPr>
              <a:lnSpc>
                <a:spcPct val="120000"/>
              </a:lnSpc>
              <a:spcBef>
                <a:spcPts val="0"/>
              </a:spcBef>
              <a:defRPr sz="2667" b="0" u="sng">
                <a:solidFill>
                  <a:srgbClr val="747678"/>
                </a:solidFill>
                <a:latin typeface="Avenir Next LT Pro Demi" panose="020B0704020202020204" pitchFamily="34" charset="0"/>
              </a:defRPr>
            </a:lvl1pPr>
            <a:lvl2pPr>
              <a:spcBef>
                <a:spcPts val="0"/>
              </a:spcBef>
              <a:defRPr sz="2133">
                <a:solidFill>
                  <a:schemeClr val="tx1"/>
                </a:solidFill>
                <a:latin typeface="+mn-lt"/>
              </a:defRPr>
            </a:lvl2pPr>
            <a:lvl3pPr>
              <a:spcBef>
                <a:spcPts val="0"/>
              </a:spcBef>
              <a:defRPr sz="2133">
                <a:solidFill>
                  <a:schemeClr val="tx1"/>
                </a:solidFill>
                <a:latin typeface="+mn-lt"/>
              </a:defRPr>
            </a:lvl3pPr>
            <a:lvl4pPr>
              <a:spcBef>
                <a:spcPts val="0"/>
              </a:spcBef>
              <a:defRPr sz="2133">
                <a:solidFill>
                  <a:schemeClr val="tx1"/>
                </a:solidFill>
                <a:latin typeface="+mn-lt"/>
              </a:defRPr>
            </a:lvl4pPr>
            <a:lvl5pPr>
              <a:spcBef>
                <a:spcPts val="0"/>
              </a:spcBef>
              <a:defRPr sz="2133">
                <a:solidFill>
                  <a:schemeClr val="tx1"/>
                </a:solidFill>
                <a:latin typeface="+mn-lt"/>
              </a:defRPr>
            </a:lvl5pPr>
          </a:lstStyle>
          <a:p>
            <a:pPr lvl="0"/>
            <a:r>
              <a:rPr lang="fr-FR"/>
              <a:t>Modifier les styles du texte du masque</a:t>
            </a:r>
          </a:p>
        </p:txBody>
      </p:sp>
      <p:sp>
        <p:nvSpPr>
          <p:cNvPr id="6" name="Espace réservé de la date 5">
            <a:extLst>
              <a:ext uri="{FF2B5EF4-FFF2-40B4-BE49-F238E27FC236}">
                <a16:creationId xmlns:a16="http://schemas.microsoft.com/office/drawing/2014/main" id="{5BFCF853-3D04-4E2F-AA3F-97F53726F7B3}"/>
              </a:ext>
            </a:extLst>
          </p:cNvPr>
          <p:cNvSpPr>
            <a:spLocks noGrp="1"/>
          </p:cNvSpPr>
          <p:nvPr>
            <p:ph type="dt" sz="half" idx="16"/>
          </p:nvPr>
        </p:nvSpPr>
        <p:spPr/>
        <p:txBody>
          <a:bodyPr/>
          <a:lstStyle/>
          <a:p>
            <a:endParaRPr lang="fr-FR"/>
          </a:p>
        </p:txBody>
      </p:sp>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9185" y="98032"/>
            <a:ext cx="11787244" cy="593904"/>
          </a:xfrm>
        </p:spPr>
        <p:txBody>
          <a:bodyPr anchor="ctr">
            <a:normAutofit/>
          </a:bodyPr>
          <a:lstStyle>
            <a:lvl1pPr>
              <a:lnSpc>
                <a:spcPct val="100000"/>
              </a:lnSpc>
              <a:defRPr sz="3200">
                <a:solidFill>
                  <a:schemeClr val="bg1"/>
                </a:solidFill>
                <a:latin typeface="+mj-lt"/>
              </a:defRPr>
            </a:lvl1pPr>
          </a:lstStyle>
          <a:p>
            <a:endParaRPr lang="fr-FR"/>
          </a:p>
        </p:txBody>
      </p: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873251"/>
            <a:ext cx="10754784" cy="2969683"/>
          </a:xfrm>
        </p:spPr>
        <p:txBody>
          <a:bodyPr anchor="ctr">
            <a:noAutofit/>
          </a:bodyPr>
          <a:lstStyle>
            <a:lvl1pPr>
              <a:lnSpc>
                <a:spcPct val="120000"/>
              </a:lnSpc>
              <a:defRPr sz="2667">
                <a:solidFill>
                  <a:srgbClr val="747678"/>
                </a:solidFill>
              </a:defRPr>
            </a:lvl1pPr>
            <a:lvl2pPr>
              <a:lnSpc>
                <a:spcPct val="120000"/>
              </a:lnSpc>
              <a:defRPr lang="fr-FR" sz="2667" kern="1200" dirty="0">
                <a:solidFill>
                  <a:srgbClr val="747678"/>
                </a:solidFill>
                <a:latin typeface="+mn-lt"/>
                <a:ea typeface="+mn-ea"/>
                <a:cs typeface="+mn-cs"/>
              </a:defRPr>
            </a:lvl2pPr>
            <a:lvl3pPr>
              <a:lnSpc>
                <a:spcPct val="120000"/>
              </a:lnSpc>
              <a:defRPr sz="2400">
                <a:solidFill>
                  <a:srgbClr val="747678"/>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1"/>
            <a:r>
              <a:rPr lang="fr-FR"/>
              <a:t>Deuxième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Tree>
    <p:extLst>
      <p:ext uri="{BB962C8B-B14F-4D97-AF65-F5344CB8AC3E}">
        <p14:creationId xmlns:p14="http://schemas.microsoft.com/office/powerpoint/2010/main" val="943878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168C6A-1A1C-53FE-CC7F-F7C409A0029E}"/>
              </a:ext>
            </a:extLst>
          </p:cNvPr>
          <p:cNvSpPr>
            <a:spLocks noGrp="1"/>
          </p:cNvSpPr>
          <p:nvPr>
            <p:ph type="ctrTitle"/>
          </p:nvPr>
        </p:nvSpPr>
        <p:spPr>
          <a:xfrm>
            <a:off x="1524000" y="1122363"/>
            <a:ext cx="9144000" cy="2387600"/>
          </a:xfrm>
        </p:spPr>
        <p:txBody>
          <a:bodyPr anchor="b">
            <a:normAutofit/>
          </a:bodyPr>
          <a:lstStyle>
            <a:lvl1pPr algn="ctr">
              <a:lnSpc>
                <a:spcPct val="150000"/>
              </a:lnSpc>
              <a:defRPr sz="5400" cap="none"/>
            </a:lvl1pPr>
          </a:lstStyle>
          <a:p>
            <a:r>
              <a:rPr lang="fr-FR"/>
              <a:t>Modifiez le style du titre</a:t>
            </a:r>
          </a:p>
        </p:txBody>
      </p:sp>
      <p:sp>
        <p:nvSpPr>
          <p:cNvPr id="3" name="Sous-titre 2">
            <a:extLst>
              <a:ext uri="{FF2B5EF4-FFF2-40B4-BE49-F238E27FC236}">
                <a16:creationId xmlns:a16="http://schemas.microsoft.com/office/drawing/2014/main" id="{3D126918-2511-5E3D-7142-3C2CF142DD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0CA1B9E-DB72-BEF9-4E26-E1EAE420CC73}"/>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DD947BEB-2895-AABA-C813-95BFA960EF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065A56-6B4D-EC81-B674-80247347CE93}"/>
              </a:ext>
            </a:extLst>
          </p:cNvPr>
          <p:cNvSpPr>
            <a:spLocks noGrp="1"/>
          </p:cNvSpPr>
          <p:nvPr>
            <p:ph type="sldNum" sz="quarter" idx="12"/>
          </p:nvPr>
        </p:nvSpPr>
        <p:spPr/>
        <p:txBody>
          <a:bodyPr/>
          <a:lstStyle/>
          <a:p>
            <a:fld id="{56AE4611-B803-4291-A144-E11B973FAF18}" type="slidenum">
              <a:rPr lang="fr-FR" smtClean="0"/>
              <a:t>‹N°›</a:t>
            </a:fld>
            <a:endParaRPr lang="fr-FR"/>
          </a:p>
        </p:txBody>
      </p:sp>
    </p:spTree>
    <p:extLst>
      <p:ext uri="{BB962C8B-B14F-4D97-AF65-F5344CB8AC3E}">
        <p14:creationId xmlns:p14="http://schemas.microsoft.com/office/powerpoint/2010/main" val="4184203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AE6CE4-B671-A913-040A-096BA61B42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1960304-3E26-2E3C-27C3-F66B7C80A32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D1D4F6F-B297-8F5A-4943-9D67486C1C06}"/>
              </a:ext>
            </a:extLst>
          </p:cNvPr>
          <p:cNvSpPr>
            <a:spLocks noGrp="1"/>
          </p:cNvSpPr>
          <p:nvPr>
            <p:ph type="dt" sz="half" idx="10"/>
          </p:nvPr>
        </p:nvSpPr>
        <p:spPr/>
        <p:txBody>
          <a:bodyPr/>
          <a:lstStyle/>
          <a:p>
            <a:fld id="{9FC5BF8F-5356-4842-A693-DA9B45D42F4B}" type="datetime1">
              <a:rPr lang="fr-FR" smtClean="0"/>
              <a:t>17/06/2026</a:t>
            </a:fld>
            <a:endParaRPr lang="fr-FR"/>
          </a:p>
        </p:txBody>
      </p:sp>
      <p:sp>
        <p:nvSpPr>
          <p:cNvPr id="5" name="Espace réservé du pied de page 4">
            <a:extLst>
              <a:ext uri="{FF2B5EF4-FFF2-40B4-BE49-F238E27FC236}">
                <a16:creationId xmlns:a16="http://schemas.microsoft.com/office/drawing/2014/main" id="{F368CB26-54EB-7CA4-0F85-BE183EFB1E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236909F-D2D3-8078-61A8-A4B61FDBD811}"/>
              </a:ext>
            </a:extLst>
          </p:cNvPr>
          <p:cNvSpPr>
            <a:spLocks noGrp="1"/>
          </p:cNvSpPr>
          <p:nvPr>
            <p:ph type="sldNum" sz="quarter" idx="12"/>
          </p:nvPr>
        </p:nvSpPr>
        <p:spPr/>
        <p:txBody>
          <a:bodyPr/>
          <a:lstStyle/>
          <a:p>
            <a:fld id="{56AE4611-B803-4291-A144-E11B973FAF18}" type="slidenum">
              <a:rPr lang="fr-FR" smtClean="0"/>
              <a:t>‹N°›</a:t>
            </a:fld>
            <a:endParaRPr lang="fr-FR"/>
          </a:p>
        </p:txBody>
      </p:sp>
    </p:spTree>
    <p:extLst>
      <p:ext uri="{BB962C8B-B14F-4D97-AF65-F5344CB8AC3E}">
        <p14:creationId xmlns:p14="http://schemas.microsoft.com/office/powerpoint/2010/main" val="1302459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AXE 1 COLLISIONS">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73006" y="98032"/>
            <a:ext cx="9744211" cy="593904"/>
          </a:xfrm>
        </p:spPr>
        <p:txBody>
          <a:bodyPr anchor="ctr">
            <a:normAutofit/>
          </a:bodyPr>
          <a:lstStyle>
            <a:lvl1pPr>
              <a:lnSpc>
                <a:spcPct val="100000"/>
              </a:lnSpc>
              <a:defRPr sz="3200" cap="none">
                <a:solidFill>
                  <a:schemeClr val="bg1"/>
                </a:solidFill>
                <a:latin typeface="+mj-lt"/>
              </a:defRPr>
            </a:lvl1pPr>
          </a:lstStyle>
          <a:p>
            <a:endParaRPr lang="fr-F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2113873" y="140191"/>
            <a:ext cx="0" cy="529167"/>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047482"/>
            <a:ext cx="10754784" cy="3795452"/>
          </a:xfrm>
        </p:spPr>
        <p:txBody>
          <a:bodyPr anchor="ctr">
            <a:noAutofit/>
          </a:bodyPr>
          <a:lstStyle>
            <a:lvl1pPr>
              <a:lnSpc>
                <a:spcPct val="120000"/>
              </a:lnSpc>
              <a:defRPr sz="2667">
                <a:solidFill>
                  <a:srgbClr val="747678"/>
                </a:solidFill>
              </a:defRPr>
            </a:lvl1pPr>
            <a:lvl2pPr>
              <a:lnSpc>
                <a:spcPct val="120000"/>
              </a:lnSpc>
              <a:defRPr lang="fr-FR" sz="2667" kern="1200" dirty="0">
                <a:solidFill>
                  <a:srgbClr val="747678"/>
                </a:solidFill>
                <a:latin typeface="+mn-lt"/>
                <a:ea typeface="+mn-ea"/>
                <a:cs typeface="+mn-cs"/>
              </a:defRPr>
            </a:lvl2pPr>
            <a:lvl3pPr>
              <a:lnSpc>
                <a:spcPct val="120000"/>
              </a:lnSpc>
              <a:defRPr sz="2400">
                <a:solidFill>
                  <a:srgbClr val="747678"/>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1"/>
            <a:r>
              <a:rPr lang="fr-FR"/>
              <a:t>Deuxième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69729" y="58434"/>
            <a:ext cx="1875802" cy="673100"/>
          </a:xfrm>
        </p:spPr>
        <p:txBody>
          <a:bodyPr anchor="ctr">
            <a:noAutofit/>
          </a:bodyPr>
          <a:lstStyle>
            <a:lvl1pPr algn="ctr">
              <a:defRPr sz="2667">
                <a:solidFill>
                  <a:schemeClr val="bg1">
                    <a:lumMod val="85000"/>
                  </a:schemeClr>
                </a:solidFill>
              </a:defRPr>
            </a:lvl1pPr>
          </a:lstStyle>
          <a:p>
            <a:pPr lvl="0"/>
            <a:r>
              <a:rPr lang="fr-FR"/>
              <a:t>Cliquez pour modifier les styles du texte du masque</a:t>
            </a:r>
          </a:p>
        </p:txBody>
      </p:sp>
      <p:sp>
        <p:nvSpPr>
          <p:cNvPr id="4" name="Rectangle 3">
            <a:extLst>
              <a:ext uri="{FF2B5EF4-FFF2-40B4-BE49-F238E27FC236}">
                <a16:creationId xmlns:a16="http://schemas.microsoft.com/office/drawing/2014/main" id="{0422F364-ED77-E9B6-D1FF-A7AC06BC8244}"/>
              </a:ext>
            </a:extLst>
          </p:cNvPr>
          <p:cNvSpPr/>
          <p:nvPr userDrawn="1"/>
        </p:nvSpPr>
        <p:spPr>
          <a:xfrm>
            <a:off x="10590179" y="5700409"/>
            <a:ext cx="1601821" cy="10595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2365467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168C6A-1A1C-53FE-CC7F-F7C409A0029E}"/>
              </a:ext>
            </a:extLst>
          </p:cNvPr>
          <p:cNvSpPr>
            <a:spLocks noGrp="1"/>
          </p:cNvSpPr>
          <p:nvPr>
            <p:ph type="ctrTitle"/>
          </p:nvPr>
        </p:nvSpPr>
        <p:spPr>
          <a:xfrm>
            <a:off x="1524000" y="1122363"/>
            <a:ext cx="9144000" cy="2387600"/>
          </a:xfrm>
        </p:spPr>
        <p:txBody>
          <a:bodyPr anchor="b">
            <a:normAutofit/>
          </a:bodyPr>
          <a:lstStyle>
            <a:lvl1pPr algn="ctr">
              <a:lnSpc>
                <a:spcPct val="150000"/>
              </a:lnSpc>
              <a:defRPr sz="5400" cap="none"/>
            </a:lvl1pPr>
          </a:lstStyle>
          <a:p>
            <a:r>
              <a:rPr lang="fr-FR"/>
              <a:t>Modifiez le style du titre</a:t>
            </a:r>
          </a:p>
        </p:txBody>
      </p:sp>
      <p:sp>
        <p:nvSpPr>
          <p:cNvPr id="3" name="Sous-titre 2">
            <a:extLst>
              <a:ext uri="{FF2B5EF4-FFF2-40B4-BE49-F238E27FC236}">
                <a16:creationId xmlns:a16="http://schemas.microsoft.com/office/drawing/2014/main" id="{3D126918-2511-5E3D-7142-3C2CF142DD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0CA1B9E-DB72-BEF9-4E26-E1EAE420CC73}"/>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DD947BEB-2895-AABA-C813-95BFA960EF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065A56-6B4D-EC81-B674-80247347CE93}"/>
              </a:ext>
            </a:extLst>
          </p:cNvPr>
          <p:cNvSpPr>
            <a:spLocks noGrp="1"/>
          </p:cNvSpPr>
          <p:nvPr>
            <p:ph type="sldNum" sz="quarter" idx="12"/>
          </p:nvPr>
        </p:nvSpPr>
        <p:spPr/>
        <p:txBody>
          <a:bodyPr/>
          <a:lstStyle/>
          <a:p>
            <a:fld id="{56AE4611-B803-4291-A144-E11B973FAF18}" type="slidenum">
              <a:rPr lang="fr-FR" smtClean="0"/>
              <a:t>‹N°›</a:t>
            </a:fld>
            <a:endParaRPr lang="fr-FR"/>
          </a:p>
        </p:txBody>
      </p:sp>
      <p:sp>
        <p:nvSpPr>
          <p:cNvPr id="7" name="Rectangle 6">
            <a:extLst>
              <a:ext uri="{FF2B5EF4-FFF2-40B4-BE49-F238E27FC236}">
                <a16:creationId xmlns:a16="http://schemas.microsoft.com/office/drawing/2014/main" id="{5FFC84C4-8EA9-14E2-BFD3-60F207D06EF1}"/>
              </a:ext>
            </a:extLst>
          </p:cNvPr>
          <p:cNvSpPr/>
          <p:nvPr userDrawn="1"/>
        </p:nvSpPr>
        <p:spPr>
          <a:xfrm>
            <a:off x="10590179" y="5562601"/>
            <a:ext cx="1601821" cy="1295398"/>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pic>
        <p:nvPicPr>
          <p:cNvPr id="8" name="Image 7" descr="Une image contenant texte, Police, Graphique, logo&#10;&#10;Description générée automatiquement">
            <a:extLst>
              <a:ext uri="{FF2B5EF4-FFF2-40B4-BE49-F238E27FC236}">
                <a16:creationId xmlns:a16="http://schemas.microsoft.com/office/drawing/2014/main" id="{EC2A12D7-DC72-EFD8-7DE0-D8488838E1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061498" y="6007424"/>
            <a:ext cx="908443" cy="641588"/>
          </a:xfrm>
          <a:prstGeom prst="rect">
            <a:avLst/>
          </a:prstGeom>
        </p:spPr>
      </p:pic>
      <p:sp>
        <p:nvSpPr>
          <p:cNvPr id="9" name="Rectangle 8">
            <a:extLst>
              <a:ext uri="{FF2B5EF4-FFF2-40B4-BE49-F238E27FC236}">
                <a16:creationId xmlns:a16="http://schemas.microsoft.com/office/drawing/2014/main" id="{3BD1B1D7-8190-74A7-17C0-698493B4C5DC}"/>
              </a:ext>
            </a:extLst>
          </p:cNvPr>
          <p:cNvSpPr/>
          <p:nvPr userDrawn="1"/>
        </p:nvSpPr>
        <p:spPr>
          <a:xfrm>
            <a:off x="0" y="5562601"/>
            <a:ext cx="1601821" cy="1295398"/>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2614346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AXE 1 COLLISIONS">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73006" y="98032"/>
            <a:ext cx="9744211" cy="593904"/>
          </a:xfrm>
        </p:spPr>
        <p:txBody>
          <a:bodyPr anchor="ctr">
            <a:normAutofit/>
          </a:bodyPr>
          <a:lstStyle>
            <a:lvl1pPr>
              <a:lnSpc>
                <a:spcPct val="100000"/>
              </a:lnSpc>
              <a:defRPr sz="3200" cap="none">
                <a:solidFill>
                  <a:schemeClr val="bg1"/>
                </a:solidFill>
                <a:latin typeface="+mj-lt"/>
              </a:defRPr>
            </a:lvl1pPr>
          </a:lstStyle>
          <a:p>
            <a:endParaRPr lang="fr-F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2113873" y="140191"/>
            <a:ext cx="0" cy="529167"/>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047482"/>
            <a:ext cx="10754784" cy="3795452"/>
          </a:xfrm>
        </p:spPr>
        <p:txBody>
          <a:bodyPr anchor="ctr">
            <a:noAutofit/>
          </a:bodyPr>
          <a:lstStyle>
            <a:lvl1pPr>
              <a:lnSpc>
                <a:spcPct val="120000"/>
              </a:lnSpc>
              <a:defRPr sz="2667">
                <a:solidFill>
                  <a:srgbClr val="747678"/>
                </a:solidFill>
              </a:defRPr>
            </a:lvl1pPr>
            <a:lvl2pPr>
              <a:lnSpc>
                <a:spcPct val="120000"/>
              </a:lnSpc>
              <a:defRPr lang="fr-FR" sz="2667" kern="1200" dirty="0">
                <a:solidFill>
                  <a:srgbClr val="747678"/>
                </a:solidFill>
                <a:latin typeface="+mn-lt"/>
                <a:ea typeface="+mn-ea"/>
                <a:cs typeface="+mn-cs"/>
              </a:defRPr>
            </a:lvl2pPr>
            <a:lvl3pPr>
              <a:lnSpc>
                <a:spcPct val="120000"/>
              </a:lnSpc>
              <a:defRPr sz="2400">
                <a:solidFill>
                  <a:srgbClr val="747678"/>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1"/>
            <a:r>
              <a:rPr lang="fr-FR"/>
              <a:t>Deuxième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69729" y="58434"/>
            <a:ext cx="1875802" cy="673100"/>
          </a:xfrm>
        </p:spPr>
        <p:txBody>
          <a:bodyPr anchor="ctr">
            <a:noAutofit/>
          </a:bodyPr>
          <a:lstStyle>
            <a:lvl1pPr algn="ctr">
              <a:defRPr sz="2667">
                <a:solidFill>
                  <a:schemeClr val="bg1">
                    <a:lumMod val="85000"/>
                  </a:schemeClr>
                </a:solidFill>
              </a:defRPr>
            </a:lvl1pPr>
          </a:lstStyle>
          <a:p>
            <a:pPr lvl="0"/>
            <a:r>
              <a:rPr lang="fr-FR"/>
              <a:t>Cliquez pour modifier les styles du texte du masque</a:t>
            </a:r>
          </a:p>
        </p:txBody>
      </p:sp>
      <p:sp>
        <p:nvSpPr>
          <p:cNvPr id="4" name="Rectangle 3">
            <a:extLst>
              <a:ext uri="{FF2B5EF4-FFF2-40B4-BE49-F238E27FC236}">
                <a16:creationId xmlns:a16="http://schemas.microsoft.com/office/drawing/2014/main" id="{0422F364-ED77-E9B6-D1FF-A7AC06BC8244}"/>
              </a:ext>
            </a:extLst>
          </p:cNvPr>
          <p:cNvSpPr/>
          <p:nvPr userDrawn="1"/>
        </p:nvSpPr>
        <p:spPr>
          <a:xfrm>
            <a:off x="10590179" y="5700409"/>
            <a:ext cx="1601821" cy="10595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144750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AXE 1 COLLISIONS">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EB0F7B6B-90EF-435E-9BB9-B860E7A4859D}"/>
              </a:ext>
            </a:extLst>
          </p:cNvPr>
          <p:cNvSpPr>
            <a:spLocks noGrp="1"/>
          </p:cNvSpPr>
          <p:nvPr>
            <p:ph type="body" sz="quarter" idx="15" hasCustomPrompt="1"/>
          </p:nvPr>
        </p:nvSpPr>
        <p:spPr>
          <a:xfrm>
            <a:off x="378292" y="956303"/>
            <a:ext cx="10752667" cy="672000"/>
          </a:xfrm>
        </p:spPr>
        <p:txBody>
          <a:bodyPr anchor="ctr">
            <a:normAutofit/>
          </a:bodyPr>
          <a:lstStyle>
            <a:lvl1pPr>
              <a:lnSpc>
                <a:spcPct val="120000"/>
              </a:lnSpc>
              <a:spcBef>
                <a:spcPts val="0"/>
              </a:spcBef>
              <a:defRPr sz="2667" b="0" u="sng">
                <a:solidFill>
                  <a:srgbClr val="747678"/>
                </a:solidFill>
                <a:latin typeface="Avenir Next LT Pro Demi" panose="020B0704020202020204" pitchFamily="34" charset="0"/>
              </a:defRPr>
            </a:lvl1pPr>
            <a:lvl2pPr>
              <a:spcBef>
                <a:spcPts val="0"/>
              </a:spcBef>
              <a:defRPr sz="2133">
                <a:solidFill>
                  <a:schemeClr val="tx1"/>
                </a:solidFill>
                <a:latin typeface="+mn-lt"/>
              </a:defRPr>
            </a:lvl2pPr>
            <a:lvl3pPr>
              <a:spcBef>
                <a:spcPts val="0"/>
              </a:spcBef>
              <a:defRPr sz="2133">
                <a:solidFill>
                  <a:schemeClr val="tx1"/>
                </a:solidFill>
                <a:latin typeface="+mn-lt"/>
              </a:defRPr>
            </a:lvl3pPr>
            <a:lvl4pPr>
              <a:spcBef>
                <a:spcPts val="0"/>
              </a:spcBef>
              <a:defRPr sz="2133">
                <a:solidFill>
                  <a:schemeClr val="tx1"/>
                </a:solidFill>
                <a:latin typeface="+mn-lt"/>
              </a:defRPr>
            </a:lvl4pPr>
            <a:lvl5pPr>
              <a:spcBef>
                <a:spcPts val="0"/>
              </a:spcBef>
              <a:defRPr sz="2133">
                <a:solidFill>
                  <a:schemeClr val="tx1"/>
                </a:solidFill>
                <a:latin typeface="+mn-lt"/>
              </a:defRPr>
            </a:lvl5pPr>
          </a:lstStyle>
          <a:p>
            <a:pPr lvl="0"/>
            <a:r>
              <a:rPr lang="fr-FR"/>
              <a:t>Modifier les styles du texte du masque</a:t>
            </a:r>
          </a:p>
        </p:txBody>
      </p:sp>
      <p:sp>
        <p:nvSpPr>
          <p:cNvPr id="6" name="Espace réservé de la date 5">
            <a:extLst>
              <a:ext uri="{FF2B5EF4-FFF2-40B4-BE49-F238E27FC236}">
                <a16:creationId xmlns:a16="http://schemas.microsoft.com/office/drawing/2014/main" id="{5BFCF853-3D04-4E2F-AA3F-97F53726F7B3}"/>
              </a:ext>
            </a:extLst>
          </p:cNvPr>
          <p:cNvSpPr>
            <a:spLocks noGrp="1"/>
          </p:cNvSpPr>
          <p:nvPr>
            <p:ph type="dt" sz="half" idx="16"/>
          </p:nvPr>
        </p:nvSpPr>
        <p:spPr/>
        <p:txBody>
          <a:bodyPr/>
          <a:lstStyle/>
          <a:p>
            <a:endParaRPr lang="fr-FR"/>
          </a:p>
        </p:txBody>
      </p:sp>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9185" y="98032"/>
            <a:ext cx="11787244" cy="593904"/>
          </a:xfrm>
        </p:spPr>
        <p:txBody>
          <a:bodyPr anchor="ctr">
            <a:normAutofit/>
          </a:bodyPr>
          <a:lstStyle>
            <a:lvl1pPr>
              <a:lnSpc>
                <a:spcPct val="100000"/>
              </a:lnSpc>
              <a:defRPr sz="3200">
                <a:solidFill>
                  <a:schemeClr val="bg1"/>
                </a:solidFill>
                <a:latin typeface="+mj-lt"/>
              </a:defRPr>
            </a:lvl1pPr>
          </a:lstStyle>
          <a:p>
            <a:endParaRPr lang="fr-FR"/>
          </a:p>
        </p:txBody>
      </p: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873251"/>
            <a:ext cx="10754784" cy="2969683"/>
          </a:xfrm>
        </p:spPr>
        <p:txBody>
          <a:bodyPr anchor="ctr">
            <a:noAutofit/>
          </a:bodyPr>
          <a:lstStyle>
            <a:lvl1pPr>
              <a:lnSpc>
                <a:spcPct val="120000"/>
              </a:lnSpc>
              <a:defRPr sz="2667">
                <a:solidFill>
                  <a:srgbClr val="747678"/>
                </a:solidFill>
              </a:defRPr>
            </a:lvl1pPr>
            <a:lvl2pPr>
              <a:lnSpc>
                <a:spcPct val="120000"/>
              </a:lnSpc>
              <a:defRPr lang="fr-FR" sz="2667" kern="1200" dirty="0">
                <a:solidFill>
                  <a:srgbClr val="747678"/>
                </a:solidFill>
                <a:latin typeface="+mn-lt"/>
                <a:ea typeface="+mn-ea"/>
                <a:cs typeface="+mn-cs"/>
              </a:defRPr>
            </a:lvl2pPr>
            <a:lvl3pPr>
              <a:lnSpc>
                <a:spcPct val="120000"/>
              </a:lnSpc>
              <a:defRPr sz="2400">
                <a:solidFill>
                  <a:srgbClr val="747678"/>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1"/>
            <a:r>
              <a:rPr lang="fr-FR"/>
              <a:t>Deuxième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Tree>
    <p:extLst>
      <p:ext uri="{BB962C8B-B14F-4D97-AF65-F5344CB8AC3E}">
        <p14:creationId xmlns:p14="http://schemas.microsoft.com/office/powerpoint/2010/main" val="252729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AXE 2 OUVRAGES">
    <p:spTree>
      <p:nvGrpSpPr>
        <p:cNvPr id="1" name=""/>
        <p:cNvGrpSpPr/>
        <p:nvPr/>
      </p:nvGrpSpPr>
      <p:grpSpPr>
        <a:xfrm>
          <a:off x="0" y="0"/>
          <a:ext cx="0" cy="0"/>
          <a:chOff x="0" y="0"/>
          <a:chExt cx="0" cy="0"/>
        </a:xfrm>
      </p:grpSpPr>
      <p:sp>
        <p:nvSpPr>
          <p:cNvPr id="6" name="Espace réservé de la date 5">
            <a:extLst>
              <a:ext uri="{FF2B5EF4-FFF2-40B4-BE49-F238E27FC236}">
                <a16:creationId xmlns:a16="http://schemas.microsoft.com/office/drawing/2014/main" id="{5BFCF853-3D04-4E2F-AA3F-97F53726F7B3}"/>
              </a:ext>
            </a:extLst>
          </p:cNvPr>
          <p:cNvSpPr>
            <a:spLocks noGrp="1"/>
          </p:cNvSpPr>
          <p:nvPr>
            <p:ph type="dt" sz="half" idx="16"/>
          </p:nvPr>
        </p:nvSpPr>
        <p:spPr/>
        <p:txBody>
          <a:bodyPr/>
          <a:lstStyle/>
          <a:p>
            <a:endParaRPr lang="fr-FR"/>
          </a:p>
        </p:txBody>
      </p:sp>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D85106"/>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156058" y="107823"/>
            <a:ext cx="9462076" cy="593904"/>
          </a:xfrm>
        </p:spPr>
        <p:txBody>
          <a:bodyPr anchor="ctr">
            <a:normAutofit/>
          </a:bodyPr>
          <a:lstStyle>
            <a:lvl1pPr>
              <a:lnSpc>
                <a:spcPct val="100000"/>
              </a:lnSpc>
              <a:defRPr sz="3200">
                <a:solidFill>
                  <a:schemeClr val="bg1"/>
                </a:solidFill>
                <a:latin typeface="+mj-lt"/>
              </a:defRPr>
            </a:lvl1pPr>
          </a:lstStyle>
          <a:p>
            <a:endParaRPr lang="fr-FR"/>
          </a:p>
        </p:txBody>
      </p:sp>
      <p:sp>
        <p:nvSpPr>
          <p:cNvPr id="4" name="ZoneTexte 3">
            <a:extLst>
              <a:ext uri="{FF2B5EF4-FFF2-40B4-BE49-F238E27FC236}">
                <a16:creationId xmlns:a16="http://schemas.microsoft.com/office/drawing/2014/main" id="{FEC063AC-412B-4F3D-82AF-58CD5AB89C5F}"/>
              </a:ext>
            </a:extLst>
          </p:cNvPr>
          <p:cNvSpPr txBox="1"/>
          <p:nvPr userDrawn="1"/>
        </p:nvSpPr>
        <p:spPr>
          <a:xfrm>
            <a:off x="9841925" y="146965"/>
            <a:ext cx="2350076" cy="502766"/>
          </a:xfrm>
          <a:prstGeom prst="rect">
            <a:avLst/>
          </a:prstGeom>
          <a:noFill/>
        </p:spPr>
        <p:txBody>
          <a:bodyPr wrap="square" rtlCol="0">
            <a:spAutoFit/>
          </a:bodyPr>
          <a:lstStyle/>
          <a:p>
            <a:pPr algn="l"/>
            <a:r>
              <a:rPr lang="fr-FR" sz="2667" b="0" i="0" kern="1200" cap="all" baseline="0">
                <a:solidFill>
                  <a:schemeClr val="bg1">
                    <a:lumMod val="85000"/>
                  </a:schemeClr>
                </a:solidFill>
                <a:latin typeface="+mj-lt"/>
                <a:ea typeface="+mj-ea"/>
                <a:cs typeface="+mj-cs"/>
              </a:rPr>
              <a:t>PROTOCOLE</a:t>
            </a: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9799392" y="130402"/>
            <a:ext cx="0" cy="529167"/>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Espace réservé du texte 7">
            <a:extLst>
              <a:ext uri="{FF2B5EF4-FFF2-40B4-BE49-F238E27FC236}">
                <a16:creationId xmlns:a16="http://schemas.microsoft.com/office/drawing/2014/main" id="{D72C582F-8377-4FB7-9D5C-B2265F7CD782}"/>
              </a:ext>
            </a:extLst>
          </p:cNvPr>
          <p:cNvSpPr>
            <a:spLocks noGrp="1"/>
          </p:cNvSpPr>
          <p:nvPr>
            <p:ph type="body" sz="quarter" idx="19"/>
          </p:nvPr>
        </p:nvSpPr>
        <p:spPr>
          <a:xfrm>
            <a:off x="719667" y="1229789"/>
            <a:ext cx="10754784" cy="2969683"/>
          </a:xfrm>
        </p:spPr>
        <p:txBody>
          <a:bodyPr anchor="ctr">
            <a:noAutofit/>
          </a:bodyPr>
          <a:lstStyle>
            <a:lvl1pPr>
              <a:lnSpc>
                <a:spcPct val="120000"/>
              </a:lnSpc>
              <a:defRPr sz="2667">
                <a:solidFill>
                  <a:srgbClr val="747678"/>
                </a:solidFill>
              </a:defRPr>
            </a:lvl1pPr>
            <a:lvl2pPr>
              <a:lnSpc>
                <a:spcPct val="120000"/>
              </a:lnSpc>
              <a:defRPr sz="2667">
                <a:solidFill>
                  <a:srgbClr val="747678"/>
                </a:solidFill>
              </a:defRPr>
            </a:lvl2pPr>
            <a:lvl3pPr marL="0" indent="0">
              <a:lnSpc>
                <a:spcPct val="120000"/>
              </a:lnSpc>
              <a:buFont typeface="+mj-lt"/>
              <a:buNone/>
              <a:defRPr lang="fr-FR" sz="2667" kern="1200" dirty="0">
                <a:solidFill>
                  <a:srgbClr val="747678"/>
                </a:solidFill>
                <a:latin typeface="+mn-lt"/>
                <a:ea typeface="+mn-ea"/>
                <a:cs typeface="+mn-cs"/>
              </a:defRPr>
            </a:lvl3pPr>
            <a:lvl4pPr marL="191990" indent="0">
              <a:lnSpc>
                <a:spcPct val="120000"/>
              </a:lnSpc>
              <a:buFont typeface="+mj-lt"/>
              <a:buNone/>
              <a:defRPr lang="fr-FR" sz="2667" kern="1200" dirty="0">
                <a:solidFill>
                  <a:srgbClr val="747678"/>
                </a:solidFill>
                <a:latin typeface="+mn-lt"/>
                <a:ea typeface="+mn-ea"/>
                <a:cs typeface="+mn-cs"/>
              </a:defRPr>
            </a:lvl4pPr>
            <a:lvl5pPr marL="287986" indent="0">
              <a:lnSpc>
                <a:spcPct val="120000"/>
              </a:lnSpc>
              <a:buFont typeface="+mj-lt"/>
              <a:buNone/>
              <a:defRPr lang="fr-FR" sz="2667" kern="1200" dirty="0">
                <a:solidFill>
                  <a:srgbClr val="747678"/>
                </a:solidFill>
                <a:latin typeface="+mn-lt"/>
                <a:ea typeface="+mn-ea"/>
                <a:cs typeface="+mn-cs"/>
              </a:defRPr>
            </a:lvl5pPr>
          </a:lstStyle>
          <a:p>
            <a:pPr lvl="0"/>
            <a:r>
              <a:rPr lang="fr-FR"/>
              <a:t>Cliquez pour modifier les styles du texte du masque</a:t>
            </a:r>
          </a:p>
          <a:p>
            <a:pPr lvl="1"/>
            <a:r>
              <a:rPr lang="fr-FR"/>
              <a:t>Deuxième niveau</a:t>
            </a:r>
          </a:p>
          <a:p>
            <a:pPr lvl="0"/>
            <a:r>
              <a:rPr lang="fr-FR"/>
              <a:t>Troisième niveau</a:t>
            </a:r>
          </a:p>
          <a:p>
            <a:pPr lvl="1"/>
            <a:r>
              <a:rPr lang="fr-FR"/>
              <a:t>Quatrième niveau</a:t>
            </a:r>
          </a:p>
          <a:p>
            <a:pPr lvl="2"/>
            <a:r>
              <a:rPr lang="fr-FR"/>
              <a:t>Cinquième niveau</a:t>
            </a:r>
          </a:p>
        </p:txBody>
      </p:sp>
    </p:spTree>
    <p:extLst>
      <p:ext uri="{BB962C8B-B14F-4D97-AF65-F5344CB8AC3E}">
        <p14:creationId xmlns:p14="http://schemas.microsoft.com/office/powerpoint/2010/main" val="1359224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XE 1 COLLISIONS">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73006" y="98032"/>
            <a:ext cx="9744211" cy="593904"/>
          </a:xfrm>
        </p:spPr>
        <p:txBody>
          <a:bodyPr anchor="ctr">
            <a:normAutofit/>
          </a:bodyPr>
          <a:lstStyle>
            <a:lvl1pPr>
              <a:lnSpc>
                <a:spcPct val="100000"/>
              </a:lnSpc>
              <a:defRPr sz="3200" cap="none">
                <a:solidFill>
                  <a:schemeClr val="bg1"/>
                </a:solidFill>
                <a:latin typeface="+mj-lt"/>
              </a:defRPr>
            </a:lvl1pPr>
          </a:lstStyle>
          <a:p>
            <a:endParaRPr lang="fr-F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2113873" y="140191"/>
            <a:ext cx="0" cy="529167"/>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047482"/>
            <a:ext cx="10754784" cy="3795452"/>
          </a:xfrm>
        </p:spPr>
        <p:txBody>
          <a:bodyPr anchor="ctr">
            <a:noAutofit/>
          </a:bodyPr>
          <a:lstStyle>
            <a:lvl1pPr>
              <a:lnSpc>
                <a:spcPct val="120000"/>
              </a:lnSpc>
              <a:defRPr sz="2667">
                <a:solidFill>
                  <a:srgbClr val="747678"/>
                </a:solidFill>
              </a:defRPr>
            </a:lvl1pPr>
            <a:lvl2pPr>
              <a:lnSpc>
                <a:spcPct val="120000"/>
              </a:lnSpc>
              <a:defRPr lang="fr-FR" sz="2667" kern="1200" dirty="0">
                <a:solidFill>
                  <a:srgbClr val="747678"/>
                </a:solidFill>
                <a:latin typeface="+mn-lt"/>
                <a:ea typeface="+mn-ea"/>
                <a:cs typeface="+mn-cs"/>
              </a:defRPr>
            </a:lvl2pPr>
            <a:lvl3pPr>
              <a:lnSpc>
                <a:spcPct val="120000"/>
              </a:lnSpc>
              <a:defRPr sz="2400">
                <a:solidFill>
                  <a:srgbClr val="747678"/>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1"/>
            <a:r>
              <a:rPr lang="fr-FR"/>
              <a:t>Deuxième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69729" y="58434"/>
            <a:ext cx="1875802" cy="673100"/>
          </a:xfrm>
        </p:spPr>
        <p:txBody>
          <a:bodyPr anchor="ctr">
            <a:noAutofit/>
          </a:bodyPr>
          <a:lstStyle>
            <a:lvl1pPr algn="ctr">
              <a:defRPr sz="2667">
                <a:solidFill>
                  <a:schemeClr val="bg1">
                    <a:lumMod val="85000"/>
                  </a:schemeClr>
                </a:solidFill>
              </a:defRPr>
            </a:lvl1pPr>
          </a:lstStyle>
          <a:p>
            <a:pPr lvl="0"/>
            <a:r>
              <a:rPr lang="fr-FR"/>
              <a:t>Cliquez pour modifier les styles du texte du masque</a:t>
            </a:r>
          </a:p>
        </p:txBody>
      </p:sp>
      <p:sp>
        <p:nvSpPr>
          <p:cNvPr id="4" name="Rectangle 3">
            <a:extLst>
              <a:ext uri="{FF2B5EF4-FFF2-40B4-BE49-F238E27FC236}">
                <a16:creationId xmlns:a16="http://schemas.microsoft.com/office/drawing/2014/main" id="{0422F364-ED77-E9B6-D1FF-A7AC06BC8244}"/>
              </a:ext>
            </a:extLst>
          </p:cNvPr>
          <p:cNvSpPr/>
          <p:nvPr userDrawn="1"/>
        </p:nvSpPr>
        <p:spPr>
          <a:xfrm>
            <a:off x="10590179" y="5700409"/>
            <a:ext cx="1601821" cy="10595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2365467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 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73006" y="98032"/>
            <a:ext cx="9744211" cy="593904"/>
          </a:xfrm>
        </p:spPr>
        <p:txBody>
          <a:bodyPr anchor="ctr">
            <a:normAutofit/>
          </a:bodyPr>
          <a:lstStyle>
            <a:lvl1pPr>
              <a:lnSpc>
                <a:spcPct val="100000"/>
              </a:lnSpc>
              <a:defRPr sz="3200" cap="none">
                <a:solidFill>
                  <a:schemeClr val="bg1"/>
                </a:solidFill>
                <a:latin typeface="+mj-lt"/>
              </a:defRPr>
            </a:lvl1pPr>
          </a:lstStyle>
          <a:p>
            <a:endParaRPr lang="fr-F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2113873" y="140191"/>
            <a:ext cx="0" cy="529167"/>
          </a:xfrm>
          <a:prstGeom prst="line">
            <a:avLst/>
          </a:prstGeom>
          <a:ln w="190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047482"/>
            <a:ext cx="10754784" cy="3795452"/>
          </a:xfrm>
        </p:spPr>
        <p:txBody>
          <a:bodyPr anchor="ctr">
            <a:noAutofit/>
          </a:bodyPr>
          <a:lstStyle>
            <a:lvl1pPr>
              <a:lnSpc>
                <a:spcPct val="120000"/>
              </a:lnSpc>
              <a:defRPr sz="2667">
                <a:solidFill>
                  <a:schemeClr val="tx2"/>
                </a:solidFill>
              </a:defRPr>
            </a:lvl1pPr>
            <a:lvl2pPr marL="0" indent="0">
              <a:lnSpc>
                <a:spcPct val="120000"/>
              </a:lnSpc>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nSpc>
                <a:spcPct val="120000"/>
              </a:lnSpc>
              <a:buClr>
                <a:schemeClr val="accent1">
                  <a:lumMod val="75000"/>
                </a:schemeClr>
              </a:buClr>
              <a:buFont typeface="Arial" panose="020B0604020202020204" pitchFamily="34" charset="0"/>
              <a:buChar char="•"/>
              <a:defRPr sz="2400">
                <a:solidFill>
                  <a:schemeClr val="tx2"/>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2"/>
            <a:r>
              <a:rPr lang="fr-FR"/>
              <a:t>Deuxième niveau</a:t>
            </a:r>
          </a:p>
          <a:p>
            <a:pPr marL="1419225" lvl="2" indent="-342900" algn="l" defTabSz="1219140" rtl="0" eaLnBrk="1" latinLnBrk="0" hangingPunct="1">
              <a:lnSpc>
                <a:spcPct val="120000"/>
              </a:lnSpc>
              <a:spcBef>
                <a:spcPts val="800"/>
              </a:spcBef>
              <a:spcAft>
                <a:spcPts val="0"/>
              </a:spcAft>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69729" y="58434"/>
            <a:ext cx="1875802" cy="673100"/>
          </a:xfrm>
        </p:spPr>
        <p:txBody>
          <a:bodyPr anchor="ctr">
            <a:noAutofit/>
          </a:bodyPr>
          <a:lstStyle>
            <a:lvl1pPr algn="ctr">
              <a:defRPr sz="2667">
                <a:solidFill>
                  <a:schemeClr val="accent4">
                    <a:lumMod val="60000"/>
                    <a:lumOff val="40000"/>
                  </a:schemeClr>
                </a:solidFill>
              </a:defRPr>
            </a:lvl1pPr>
          </a:lstStyle>
          <a:p>
            <a:pPr lvl="0"/>
            <a:r>
              <a:rPr lang="fr-FR"/>
              <a:t>Cliquez pour modifier les styles du texte du masque</a:t>
            </a:r>
          </a:p>
        </p:txBody>
      </p:sp>
      <p:sp>
        <p:nvSpPr>
          <p:cNvPr id="4" name="Rectangle 3">
            <a:extLst>
              <a:ext uri="{FF2B5EF4-FFF2-40B4-BE49-F238E27FC236}">
                <a16:creationId xmlns:a16="http://schemas.microsoft.com/office/drawing/2014/main" id="{0422F364-ED77-E9B6-D1FF-A7AC06BC8244}"/>
              </a:ext>
            </a:extLst>
          </p:cNvPr>
          <p:cNvSpPr/>
          <p:nvPr userDrawn="1"/>
        </p:nvSpPr>
        <p:spPr>
          <a:xfrm>
            <a:off x="10590179" y="5557207"/>
            <a:ext cx="1601821" cy="1278465"/>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7" name="Rectangle 6">
            <a:extLst>
              <a:ext uri="{FF2B5EF4-FFF2-40B4-BE49-F238E27FC236}">
                <a16:creationId xmlns:a16="http://schemas.microsoft.com/office/drawing/2014/main" id="{DCCB941D-73F9-80AE-D105-4111CAE98329}"/>
              </a:ext>
            </a:extLst>
          </p:cNvPr>
          <p:cNvSpPr/>
          <p:nvPr userDrawn="1"/>
        </p:nvSpPr>
        <p:spPr>
          <a:xfrm>
            <a:off x="69729" y="5769337"/>
            <a:ext cx="1671550" cy="1088663"/>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2365467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E B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A9F002C-89AD-4290-8E06-388D49E92DEC}"/>
              </a:ext>
            </a:extLst>
          </p:cNvPr>
          <p:cNvSpPr/>
          <p:nvPr userDrawn="1"/>
        </p:nvSpPr>
        <p:spPr>
          <a:xfrm>
            <a:off x="0" y="978723"/>
            <a:ext cx="12192000" cy="4543425"/>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722313" y="2784475"/>
            <a:ext cx="10752137" cy="673100"/>
          </a:xfrm>
        </p:spPr>
        <p:txBody>
          <a:bodyPr anchor="ctr">
            <a:noAutofit/>
          </a:bodyPr>
          <a:lstStyle>
            <a:lvl1pPr algn="ctr">
              <a:defRPr sz="4000">
                <a:solidFill>
                  <a:schemeClr val="accent4">
                    <a:lumMod val="60000"/>
                    <a:lumOff val="40000"/>
                  </a:schemeClr>
                </a:solidFill>
              </a:defRPr>
            </a:lvl1pPr>
          </a:lstStyle>
          <a:p>
            <a:pPr lvl="0"/>
            <a:r>
              <a:rPr lang="fr-FR" dirty="0"/>
              <a:t>Cliquez pour modifier les styles du texte du masque</a:t>
            </a:r>
          </a:p>
        </p:txBody>
      </p:sp>
      <p:sp>
        <p:nvSpPr>
          <p:cNvPr id="4" name="Rectangle 3">
            <a:extLst>
              <a:ext uri="{FF2B5EF4-FFF2-40B4-BE49-F238E27FC236}">
                <a16:creationId xmlns:a16="http://schemas.microsoft.com/office/drawing/2014/main" id="{0422F364-ED77-E9B6-D1FF-A7AC06BC8244}"/>
              </a:ext>
            </a:extLst>
          </p:cNvPr>
          <p:cNvSpPr/>
          <p:nvPr userDrawn="1"/>
        </p:nvSpPr>
        <p:spPr>
          <a:xfrm>
            <a:off x="10590179" y="5557207"/>
            <a:ext cx="1601821" cy="1278465"/>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7" name="Rectangle 6">
            <a:extLst>
              <a:ext uri="{FF2B5EF4-FFF2-40B4-BE49-F238E27FC236}">
                <a16:creationId xmlns:a16="http://schemas.microsoft.com/office/drawing/2014/main" id="{DCCB941D-73F9-80AE-D105-4111CAE98329}"/>
              </a:ext>
            </a:extLst>
          </p:cNvPr>
          <p:cNvSpPr/>
          <p:nvPr userDrawn="1"/>
        </p:nvSpPr>
        <p:spPr>
          <a:xfrm>
            <a:off x="69729" y="5769337"/>
            <a:ext cx="1671550" cy="1088663"/>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169231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AXE 1 COLLISIONS">
    <p:spTree>
      <p:nvGrpSpPr>
        <p:cNvPr id="1" name=""/>
        <p:cNvGrpSpPr/>
        <p:nvPr/>
      </p:nvGrpSpPr>
      <p:grpSpPr>
        <a:xfrm>
          <a:off x="0" y="0"/>
          <a:ext cx="0" cy="0"/>
          <a:chOff x="0" y="0"/>
          <a:chExt cx="0" cy="0"/>
        </a:xfrm>
      </p:grpSpPr>
      <p:sp>
        <p:nvSpPr>
          <p:cNvPr id="6" name="Espace réservé de la date 5">
            <a:extLst>
              <a:ext uri="{FF2B5EF4-FFF2-40B4-BE49-F238E27FC236}">
                <a16:creationId xmlns:a16="http://schemas.microsoft.com/office/drawing/2014/main" id="{5BFCF853-3D04-4E2F-AA3F-97F53726F7B3}"/>
              </a:ext>
            </a:extLst>
          </p:cNvPr>
          <p:cNvSpPr>
            <a:spLocks noGrp="1"/>
          </p:cNvSpPr>
          <p:nvPr>
            <p:ph type="dt" sz="half" idx="16"/>
          </p:nvPr>
        </p:nvSpPr>
        <p:spPr/>
        <p:txBody>
          <a:bodyPr/>
          <a:lstStyle/>
          <a:p>
            <a:endParaRPr lang="fr-FR"/>
          </a:p>
        </p:txBody>
      </p:sp>
      <p:sp>
        <p:nvSpPr>
          <p:cNvPr id="10" name="Espace réservé du numéro de diapositive 9">
            <a:extLst>
              <a:ext uri="{FF2B5EF4-FFF2-40B4-BE49-F238E27FC236}">
                <a16:creationId xmlns:a16="http://schemas.microsoft.com/office/drawing/2014/main" id="{80942DD8-B483-4EC1-9CD4-255A96308256}"/>
              </a:ext>
            </a:extLst>
          </p:cNvPr>
          <p:cNvSpPr>
            <a:spLocks noGrp="1"/>
          </p:cNvSpPr>
          <p:nvPr>
            <p:ph type="sldNum" sz="quarter" idx="18"/>
          </p:nvPr>
        </p:nvSpPr>
        <p:spPr/>
        <p:txBody>
          <a:bodyPr/>
          <a:lstStyle/>
          <a:p>
            <a:fld id="{F39F9F64-4784-4F3A-948D-D16FD8AFA9F9}" type="slidenum">
              <a:rPr lang="fr-FR" smtClean="0"/>
              <a:t>‹N°›</a:t>
            </a:fld>
            <a:endParaRPr lang="fr-FR"/>
          </a:p>
        </p:txBody>
      </p:sp>
      <p:sp>
        <p:nvSpPr>
          <p:cNvPr id="3" name="Rectangle 2">
            <a:extLst>
              <a:ext uri="{FF2B5EF4-FFF2-40B4-BE49-F238E27FC236}">
                <a16:creationId xmlns:a16="http://schemas.microsoft.com/office/drawing/2014/main" id="{5A9F002C-89AD-4290-8E06-388D49E92DEC}"/>
              </a:ext>
            </a:extLst>
          </p:cNvPr>
          <p:cNvSpPr/>
          <p:nvPr userDrawn="1"/>
        </p:nvSpPr>
        <p:spPr>
          <a:xfrm>
            <a:off x="0" y="0"/>
            <a:ext cx="12192000" cy="809549"/>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96000" rIns="96000" bIns="96000" rtlCol="0" anchor="t"/>
          <a:lstStyle/>
          <a:p>
            <a:pPr algn="l"/>
            <a:endParaRPr lang="fr-FR" sz="1333" err="1"/>
          </a:p>
        </p:txBody>
      </p:sp>
      <p:sp>
        <p:nvSpPr>
          <p:cNvPr id="2" name="Titre 1">
            <a:extLst>
              <a:ext uri="{FF2B5EF4-FFF2-40B4-BE49-F238E27FC236}">
                <a16:creationId xmlns:a16="http://schemas.microsoft.com/office/drawing/2014/main" id="{A77AE96D-09C3-492B-AA9D-BF9388053E99}"/>
              </a:ext>
            </a:extLst>
          </p:cNvPr>
          <p:cNvSpPr>
            <a:spLocks noGrp="1"/>
          </p:cNvSpPr>
          <p:nvPr>
            <p:ph type="title"/>
          </p:nvPr>
        </p:nvSpPr>
        <p:spPr>
          <a:xfrm>
            <a:off x="2369714" y="98032"/>
            <a:ext cx="9656713" cy="593904"/>
          </a:xfrm>
        </p:spPr>
        <p:txBody>
          <a:bodyPr anchor="ctr">
            <a:normAutofit/>
          </a:bodyPr>
          <a:lstStyle>
            <a:lvl1pPr>
              <a:lnSpc>
                <a:spcPct val="100000"/>
              </a:lnSpc>
              <a:defRPr sz="3200">
                <a:solidFill>
                  <a:schemeClr val="bg1"/>
                </a:solidFill>
                <a:latin typeface="+mj-lt"/>
              </a:defRPr>
            </a:lvl1pPr>
          </a:lstStyle>
          <a:p>
            <a:endParaRPr lang="fr-FR"/>
          </a:p>
        </p:txBody>
      </p:sp>
      <p:cxnSp>
        <p:nvCxnSpPr>
          <p:cNvPr id="12" name="Connecteur droit 11">
            <a:extLst>
              <a:ext uri="{FF2B5EF4-FFF2-40B4-BE49-F238E27FC236}">
                <a16:creationId xmlns:a16="http://schemas.microsoft.com/office/drawing/2014/main" id="{34BBC8EA-BC99-442C-A32F-AD286AC66F4C}"/>
              </a:ext>
            </a:extLst>
          </p:cNvPr>
          <p:cNvCxnSpPr/>
          <p:nvPr userDrawn="1"/>
        </p:nvCxnSpPr>
        <p:spPr>
          <a:xfrm>
            <a:off x="2217633" y="140191"/>
            <a:ext cx="0" cy="529167"/>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Espace réservé du texte 7">
            <a:extLst>
              <a:ext uri="{FF2B5EF4-FFF2-40B4-BE49-F238E27FC236}">
                <a16:creationId xmlns:a16="http://schemas.microsoft.com/office/drawing/2014/main" id="{C9EE5299-FB44-4DE8-8847-38027193C964}"/>
              </a:ext>
            </a:extLst>
          </p:cNvPr>
          <p:cNvSpPr>
            <a:spLocks noGrp="1"/>
          </p:cNvSpPr>
          <p:nvPr>
            <p:ph type="body" sz="quarter" idx="19"/>
          </p:nvPr>
        </p:nvSpPr>
        <p:spPr>
          <a:xfrm>
            <a:off x="719668" y="1047482"/>
            <a:ext cx="10754784" cy="3795452"/>
          </a:xfrm>
        </p:spPr>
        <p:txBody>
          <a:bodyPr anchor="ctr">
            <a:noAutofit/>
          </a:bodyPr>
          <a:lstStyle>
            <a:lvl1pPr>
              <a:lnSpc>
                <a:spcPct val="120000"/>
              </a:lnSpc>
              <a:defRPr sz="2667">
                <a:solidFill>
                  <a:srgbClr val="747678"/>
                </a:solidFill>
              </a:defRPr>
            </a:lvl1pPr>
            <a:lvl2pPr>
              <a:lnSpc>
                <a:spcPct val="120000"/>
              </a:lnSpc>
              <a:defRPr lang="fr-FR" sz="2667" kern="1200" dirty="0">
                <a:solidFill>
                  <a:srgbClr val="747678"/>
                </a:solidFill>
                <a:latin typeface="+mn-lt"/>
                <a:ea typeface="+mn-ea"/>
                <a:cs typeface="+mn-cs"/>
              </a:defRPr>
            </a:lvl2pPr>
            <a:lvl3pPr>
              <a:lnSpc>
                <a:spcPct val="120000"/>
              </a:lnSpc>
              <a:defRPr sz="2400">
                <a:solidFill>
                  <a:srgbClr val="747678"/>
                </a:solidFill>
              </a:defRPr>
            </a:lvl3pPr>
            <a:lvl4pPr>
              <a:lnSpc>
                <a:spcPct val="120000"/>
              </a:lnSpc>
              <a:defRPr sz="2400">
                <a:solidFill>
                  <a:srgbClr val="747678"/>
                </a:solidFill>
              </a:defRPr>
            </a:lvl4pPr>
            <a:lvl5pPr>
              <a:lnSpc>
                <a:spcPct val="120000"/>
              </a:lnSpc>
              <a:defRPr sz="2400">
                <a:solidFill>
                  <a:srgbClr val="747678"/>
                </a:solidFill>
              </a:defRPr>
            </a:lvl5pPr>
          </a:lstStyle>
          <a:p>
            <a:pPr lvl="0"/>
            <a:r>
              <a:rPr lang="fr-FR"/>
              <a:t>Cliquez pour modifier les styles du texte du masque</a:t>
            </a:r>
          </a:p>
          <a:p>
            <a:pPr lvl="1"/>
            <a:r>
              <a:rPr lang="fr-FR"/>
              <a:t>Deuxième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Troisième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Quatrième niveau</a:t>
            </a:r>
          </a:p>
          <a:p>
            <a:pPr marL="0" lvl="1" indent="0" algn="l" defTabSz="1219140" rtl="0" eaLnBrk="1" latinLnBrk="0" hangingPunct="1">
              <a:lnSpc>
                <a:spcPct val="120000"/>
              </a:lnSpc>
              <a:spcBef>
                <a:spcPts val="800"/>
              </a:spcBef>
              <a:spcAft>
                <a:spcPts val="0"/>
              </a:spcAft>
              <a:buFont typeface="Avenir LT Std 45 Book" pitchFamily="34" charset="0"/>
              <a:buNone/>
            </a:pPr>
            <a:r>
              <a:rPr lang="fr-FR"/>
              <a:t>Cinquième niveau</a:t>
            </a:r>
          </a:p>
        </p:txBody>
      </p:sp>
      <p:sp>
        <p:nvSpPr>
          <p:cNvPr id="9" name="Espace réservé du texte 8">
            <a:extLst>
              <a:ext uri="{FF2B5EF4-FFF2-40B4-BE49-F238E27FC236}">
                <a16:creationId xmlns:a16="http://schemas.microsoft.com/office/drawing/2014/main" id="{14003300-C577-88F6-3303-F979467B0BE3}"/>
              </a:ext>
            </a:extLst>
          </p:cNvPr>
          <p:cNvSpPr>
            <a:spLocks noGrp="1"/>
          </p:cNvSpPr>
          <p:nvPr>
            <p:ph type="body" sz="quarter" idx="20"/>
          </p:nvPr>
        </p:nvSpPr>
        <p:spPr>
          <a:xfrm>
            <a:off x="69729" y="58434"/>
            <a:ext cx="2093908" cy="673100"/>
          </a:xfrm>
        </p:spPr>
        <p:txBody>
          <a:bodyPr anchor="ctr">
            <a:noAutofit/>
          </a:bodyPr>
          <a:lstStyle>
            <a:lvl1pPr algn="ctr">
              <a:defRPr sz="2667">
                <a:solidFill>
                  <a:schemeClr val="bg1">
                    <a:lumMod val="85000"/>
                  </a:schemeClr>
                </a:solidFill>
              </a:defRPr>
            </a:lvl1pPr>
          </a:lstStyle>
          <a:p>
            <a:pPr lvl="0"/>
            <a:r>
              <a:rPr lang="fr-FR"/>
              <a:t>Cliquez pour modifier les styles du texte du masque</a:t>
            </a:r>
          </a:p>
        </p:txBody>
      </p:sp>
    </p:spTree>
    <p:extLst>
      <p:ext uri="{BB962C8B-B14F-4D97-AF65-F5344CB8AC3E}">
        <p14:creationId xmlns:p14="http://schemas.microsoft.com/office/powerpoint/2010/main" val="198589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Espace réservé du pied de page 22">
            <a:extLst>
              <a:ext uri="{FF2B5EF4-FFF2-40B4-BE49-F238E27FC236}">
                <a16:creationId xmlns:a16="http://schemas.microsoft.com/office/drawing/2014/main" id="{D4EB4FE2-859B-45AC-86ED-6BE8CA4946BC}"/>
              </a:ext>
            </a:extLst>
          </p:cNvPr>
          <p:cNvSpPr>
            <a:spLocks noGrp="1"/>
          </p:cNvSpPr>
          <p:nvPr>
            <p:ph type="ftr" sz="quarter" idx="3"/>
          </p:nvPr>
        </p:nvSpPr>
        <p:spPr>
          <a:xfrm>
            <a:off x="239186" y="6299175"/>
            <a:ext cx="1072943" cy="129267"/>
          </a:xfrm>
          <a:prstGeom prst="rect">
            <a:avLst/>
          </a:prstGeom>
        </p:spPr>
        <p:txBody>
          <a:bodyPr vert="horz" wrap="square" lIns="0" tIns="0" rIns="0" bIns="0" rtlCol="0" anchor="b">
            <a:spAutoFit/>
          </a:bodyPr>
          <a:lstStyle>
            <a:lvl1pPr algn="l">
              <a:lnSpc>
                <a:spcPct val="90000"/>
              </a:lnSpc>
              <a:defRPr sz="933" cap="all" baseline="0">
                <a:solidFill>
                  <a:schemeClr val="accent3"/>
                </a:solidFill>
                <a:latin typeface="+mj-lt"/>
              </a:defRPr>
            </a:lvl1pPr>
          </a:lstStyle>
          <a:p>
            <a:endParaRPr lang="fr-FR"/>
          </a:p>
        </p:txBody>
      </p:sp>
      <p:sp>
        <p:nvSpPr>
          <p:cNvPr id="2" name="Espace réservé du titre 1"/>
          <p:cNvSpPr>
            <a:spLocks noGrp="1"/>
          </p:cNvSpPr>
          <p:nvPr>
            <p:ph type="title"/>
          </p:nvPr>
        </p:nvSpPr>
        <p:spPr bwMode="gray">
          <a:xfrm>
            <a:off x="719669" y="111683"/>
            <a:ext cx="10752665" cy="1151924"/>
          </a:xfrm>
          <a:prstGeom prst="rect">
            <a:avLst/>
          </a:prstGeom>
        </p:spPr>
        <p:txBody>
          <a:bodyPr vert="horz" lIns="0" tIns="0" rIns="0" bIns="0" rtlCol="0" anchor="b" anchorCtr="0">
            <a:normAutofit/>
          </a:bodyPr>
          <a:lstStyle/>
          <a:p>
            <a:r>
              <a:rPr lang="fr-FR" noProof="0"/>
              <a:t>Titre</a:t>
            </a:r>
          </a:p>
        </p:txBody>
      </p:sp>
      <p:sp>
        <p:nvSpPr>
          <p:cNvPr id="4" name="Espace réservé de la date 3"/>
          <p:cNvSpPr>
            <a:spLocks noGrp="1"/>
          </p:cNvSpPr>
          <p:nvPr>
            <p:ph type="dt" sz="half" idx="2"/>
          </p:nvPr>
        </p:nvSpPr>
        <p:spPr bwMode="gray">
          <a:xfrm>
            <a:off x="719668" y="6417600"/>
            <a:ext cx="718145" cy="548740"/>
          </a:xfrm>
          <a:prstGeom prst="rect">
            <a:avLst/>
          </a:prstGeom>
        </p:spPr>
        <p:txBody>
          <a:bodyPr vert="horz" wrap="square" lIns="0" tIns="0" rIns="0" bIns="0" rtlCol="0" anchor="t" anchorCtr="0">
            <a:spAutoFit/>
          </a:bodyPr>
          <a:lstStyle>
            <a:lvl1pPr algn="l">
              <a:lnSpc>
                <a:spcPct val="114000"/>
              </a:lnSpc>
              <a:defRPr sz="1067" cap="all" baseline="0">
                <a:solidFill>
                  <a:schemeClr val="tx1"/>
                </a:solidFill>
              </a:defRPr>
            </a:lvl1pPr>
          </a:lstStyle>
          <a:p>
            <a:endParaRPr lang="fr-FR"/>
          </a:p>
        </p:txBody>
      </p:sp>
      <p:sp>
        <p:nvSpPr>
          <p:cNvPr id="6" name="Espace réservé du numéro de diapositive 5"/>
          <p:cNvSpPr>
            <a:spLocks noGrp="1"/>
          </p:cNvSpPr>
          <p:nvPr>
            <p:ph type="sldNum" sz="quarter" idx="4"/>
          </p:nvPr>
        </p:nvSpPr>
        <p:spPr bwMode="gray">
          <a:xfrm>
            <a:off x="239184" y="6417600"/>
            <a:ext cx="480483" cy="216000"/>
          </a:xfrm>
          <a:prstGeom prst="rect">
            <a:avLst/>
          </a:prstGeom>
        </p:spPr>
        <p:txBody>
          <a:bodyPr vert="horz" lIns="0" tIns="0" rIns="0" bIns="0" rtlCol="0" anchor="t" anchorCtr="0">
            <a:noAutofit/>
          </a:bodyPr>
          <a:lstStyle>
            <a:lvl1pPr algn="l">
              <a:lnSpc>
                <a:spcPct val="114000"/>
              </a:lnSpc>
              <a:defRPr sz="1067">
                <a:solidFill>
                  <a:schemeClr val="tx1"/>
                </a:solidFill>
              </a:defRPr>
            </a:lvl1pPr>
          </a:lstStyle>
          <a:p>
            <a:fld id="{F39F9F64-4784-4F3A-948D-D16FD8AFA9F9}" type="slidenum">
              <a:rPr lang="fr-FR" smtClean="0"/>
              <a:t>‹N°›</a:t>
            </a:fld>
            <a:endParaRPr lang="fr-FR"/>
          </a:p>
        </p:txBody>
      </p:sp>
      <p:sp>
        <p:nvSpPr>
          <p:cNvPr id="3" name="Espace réservé du texte 2"/>
          <p:cNvSpPr>
            <a:spLocks noGrp="1"/>
          </p:cNvSpPr>
          <p:nvPr>
            <p:ph type="body" idx="1"/>
          </p:nvPr>
        </p:nvSpPr>
        <p:spPr bwMode="gray">
          <a:xfrm>
            <a:off x="719670" y="2324101"/>
            <a:ext cx="10752665" cy="3649135"/>
          </a:xfrm>
          <a:prstGeom prst="rect">
            <a:avLst/>
          </a:prstGeom>
        </p:spPr>
        <p:txBody>
          <a:bodyPr vert="horz" lIns="0" tIns="0" rIns="0" bIns="0" rtlCol="0" anchor="t" anchorCtr="0">
            <a:normAutofit/>
          </a:bodyPr>
          <a:lstStyle/>
          <a:p>
            <a:pPr lvl="0"/>
            <a:r>
              <a:rPr lang="fr-FR" noProof="0"/>
              <a:t>Texte de niveau 1</a:t>
            </a:r>
          </a:p>
          <a:p>
            <a:pPr lvl="1"/>
            <a:r>
              <a:rPr lang="fr-FR" noProof="0"/>
              <a:t>Texte de niveau 2</a:t>
            </a:r>
          </a:p>
          <a:p>
            <a:pPr lvl="2"/>
            <a:r>
              <a:rPr lang="fr-FR" noProof="0"/>
              <a:t>Texte de niveau 3</a:t>
            </a:r>
          </a:p>
          <a:p>
            <a:pPr lvl="3"/>
            <a:r>
              <a:rPr lang="fr-FR" noProof="0"/>
              <a:t>Texte de niveau 4</a:t>
            </a:r>
          </a:p>
          <a:p>
            <a:pPr lvl="4"/>
            <a:r>
              <a:rPr lang="fr-FR" noProof="0"/>
              <a:t>Texte de niveau 5</a:t>
            </a:r>
          </a:p>
        </p:txBody>
      </p:sp>
      <p:sp>
        <p:nvSpPr>
          <p:cNvPr id="9" name="Rectangle 8"/>
          <p:cNvSpPr/>
          <p:nvPr/>
        </p:nvSpPr>
        <p:spPr bwMode="gray">
          <a:xfrm>
            <a:off x="525459" y="6417600"/>
            <a:ext cx="192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lnSpc>
                <a:spcPct val="114000"/>
              </a:lnSpc>
            </a:pPr>
            <a:r>
              <a:rPr lang="fr-FR" sz="1067" b="1">
                <a:solidFill>
                  <a:schemeClr val="tx1"/>
                </a:solidFill>
              </a:rPr>
              <a:t>–</a:t>
            </a:r>
          </a:p>
        </p:txBody>
      </p:sp>
      <p:pic>
        <p:nvPicPr>
          <p:cNvPr id="10" name="Picture 13">
            <a:extLst>
              <a:ext uri="{FF2B5EF4-FFF2-40B4-BE49-F238E27FC236}">
                <a16:creationId xmlns:a16="http://schemas.microsoft.com/office/drawing/2014/main" id="{C912B3B2-251F-4972-BF1F-ED43559FB17E}"/>
              </a:ext>
            </a:extLst>
          </p:cNvPr>
          <p:cNvPicPr>
            <a:picLocks/>
          </p:cNvPicPr>
          <p:nvPr userDrawn="1"/>
        </p:nvPicPr>
        <p:blipFill>
          <a:blip r:embed="rId7" cstate="print">
            <a:extLst>
              <a:ext uri="{28A0092B-C50C-407E-A947-70E740481C1C}">
                <a14:useLocalDpi xmlns:a14="http://schemas.microsoft.com/office/drawing/2010/main"/>
              </a:ext>
            </a:extLst>
          </a:blip>
          <a:stretch>
            <a:fillRect/>
          </a:stretch>
        </p:blipFill>
        <p:spPr>
          <a:xfrm>
            <a:off x="11088327" y="5794847"/>
            <a:ext cx="1072943" cy="1008655"/>
          </a:xfrm>
          <a:prstGeom prst="rect">
            <a:avLst/>
          </a:prstGeom>
        </p:spPr>
      </p:pic>
      <p:sp>
        <p:nvSpPr>
          <p:cNvPr id="8" name="Rectangle 7">
            <a:extLst>
              <a:ext uri="{FF2B5EF4-FFF2-40B4-BE49-F238E27FC236}">
                <a16:creationId xmlns:a16="http://schemas.microsoft.com/office/drawing/2014/main" id="{25AB7762-D2F8-ABFD-8C3E-A756EB00D55E}"/>
              </a:ext>
            </a:extLst>
          </p:cNvPr>
          <p:cNvSpPr/>
          <p:nvPr userDrawn="1"/>
        </p:nvSpPr>
        <p:spPr>
          <a:xfrm>
            <a:off x="10590179" y="5562601"/>
            <a:ext cx="1601821" cy="1295398"/>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pic>
        <p:nvPicPr>
          <p:cNvPr id="11" name="Image 10" descr="Une image contenant texte, Police, Graphique, logo&#10;&#10;Description générée automatiquement">
            <a:extLst>
              <a:ext uri="{FF2B5EF4-FFF2-40B4-BE49-F238E27FC236}">
                <a16:creationId xmlns:a16="http://schemas.microsoft.com/office/drawing/2014/main" id="{21253AD2-1409-8CFF-ECD8-A2C53990C435}"/>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11061498" y="6007424"/>
            <a:ext cx="908443" cy="641588"/>
          </a:xfrm>
          <a:prstGeom prst="rect">
            <a:avLst/>
          </a:prstGeom>
        </p:spPr>
      </p:pic>
      <p:sp>
        <p:nvSpPr>
          <p:cNvPr id="12" name="Rectangle 11">
            <a:extLst>
              <a:ext uri="{FF2B5EF4-FFF2-40B4-BE49-F238E27FC236}">
                <a16:creationId xmlns:a16="http://schemas.microsoft.com/office/drawing/2014/main" id="{1CE1B978-222E-C439-91A0-A775C4EBF207}"/>
              </a:ext>
            </a:extLst>
          </p:cNvPr>
          <p:cNvSpPr/>
          <p:nvPr userDrawn="1"/>
        </p:nvSpPr>
        <p:spPr>
          <a:xfrm>
            <a:off x="0" y="5562601"/>
            <a:ext cx="1601821" cy="1295398"/>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Tree>
    <p:extLst>
      <p:ext uri="{BB962C8B-B14F-4D97-AF65-F5344CB8AC3E}">
        <p14:creationId xmlns:p14="http://schemas.microsoft.com/office/powerpoint/2010/main" val="2705756953"/>
      </p:ext>
    </p:extLst>
  </p:cSld>
  <p:clrMap bg1="lt1" tx1="dk1" bg2="lt2" tx2="dk2" accent1="accent1" accent2="accent2" accent3="accent3" accent4="accent4" accent5="accent5" accent6="accent6" hlink="hlink" folHlink="folHlink"/>
  <p:sldLayoutIdLst>
    <p:sldLayoutId id="2147483759" r:id="rId1"/>
    <p:sldLayoutId id="2147483756" r:id="rId2"/>
    <p:sldLayoutId id="2147483757" r:id="rId3"/>
    <p:sldLayoutId id="2147483761" r:id="rId4"/>
    <p:sldLayoutId id="2147483766" r:id="rId5"/>
  </p:sldLayoutIdLst>
  <p:hf sldNum="0" hdr="0" ftr="0" dt="0"/>
  <p:txStyles>
    <p:titleStyle>
      <a:lvl1pPr algn="l" defTabSz="914378" rtl="0" eaLnBrk="1" latinLnBrk="0" hangingPunct="1">
        <a:lnSpc>
          <a:spcPct val="85000"/>
        </a:lnSpc>
        <a:spcBef>
          <a:spcPct val="0"/>
        </a:spcBef>
        <a:buNone/>
        <a:defRPr sz="2800" b="0" kern="1200" cap="all" baseline="0">
          <a:solidFill>
            <a:schemeClr val="accent1"/>
          </a:solidFill>
          <a:latin typeface="+mj-lt"/>
          <a:ea typeface="+mj-ea"/>
          <a:cs typeface="+mj-cs"/>
        </a:defRPr>
      </a:lvl1pPr>
    </p:titleStyle>
    <p:bodyStyle>
      <a:lvl1pPr marL="0" indent="0" algn="l" defTabSz="914378" rtl="0" eaLnBrk="1" latinLnBrk="0" hangingPunct="1">
        <a:lnSpc>
          <a:spcPct val="100000"/>
        </a:lnSpc>
        <a:spcBef>
          <a:spcPts val="600"/>
        </a:spcBef>
        <a:spcAft>
          <a:spcPts val="0"/>
        </a:spcAft>
        <a:buFont typeface="Avenir LT Std 45 Book" pitchFamily="34" charset="0"/>
        <a:buNone/>
        <a:defRPr sz="1300" b="0" kern="1200">
          <a:solidFill>
            <a:schemeClr val="accent1"/>
          </a:solidFill>
          <a:latin typeface="+mj-lt"/>
          <a:ea typeface="+mn-ea"/>
          <a:cs typeface="+mn-cs"/>
        </a:defRPr>
      </a:lvl1pPr>
      <a:lvl2pPr marL="0" indent="0" algn="l" defTabSz="914378" rtl="0" eaLnBrk="1" latinLnBrk="0" hangingPunct="1">
        <a:lnSpc>
          <a:spcPct val="100000"/>
        </a:lnSpc>
        <a:spcBef>
          <a:spcPts val="600"/>
        </a:spcBef>
        <a:spcAft>
          <a:spcPts val="0"/>
        </a:spcAft>
        <a:buFont typeface="Avenir LT Std 45 Book" pitchFamily="34" charset="0"/>
        <a:buNone/>
        <a:defRPr sz="1300" kern="1200">
          <a:solidFill>
            <a:schemeClr val="tx1"/>
          </a:solidFill>
          <a:latin typeface="+mn-lt"/>
          <a:ea typeface="+mn-ea"/>
          <a:cs typeface="+mn-cs"/>
        </a:defRPr>
      </a:lvl2pPr>
      <a:lvl3pPr marL="143996" indent="-143996" algn="l" defTabSz="914378" rtl="0" eaLnBrk="1" latinLnBrk="0" hangingPunct="1">
        <a:lnSpc>
          <a:spcPct val="100000"/>
        </a:lnSpc>
        <a:spcBef>
          <a:spcPts val="600"/>
        </a:spcBef>
        <a:spcAft>
          <a:spcPts val="0"/>
        </a:spcAft>
        <a:buClr>
          <a:schemeClr val="accent1"/>
        </a:buClr>
        <a:buSzPct val="100000"/>
        <a:buFont typeface="Avenir LT Std 65 Medium" pitchFamily="34" charset="0"/>
        <a:buChar char="+"/>
        <a:defRPr sz="1300" kern="1200">
          <a:solidFill>
            <a:schemeClr val="tx1"/>
          </a:solidFill>
          <a:latin typeface="+mn-lt"/>
          <a:ea typeface="+mn-ea"/>
          <a:cs typeface="+mn-cs"/>
        </a:defRPr>
      </a:lvl3pPr>
      <a:lvl4pPr marL="215995" indent="-71999" algn="l" defTabSz="914378" rtl="0" eaLnBrk="1" latinLnBrk="0" hangingPunct="1">
        <a:lnSpc>
          <a:spcPct val="100000"/>
        </a:lnSpc>
        <a:spcBef>
          <a:spcPts val="200"/>
        </a:spcBef>
        <a:spcAft>
          <a:spcPts val="0"/>
        </a:spcAft>
        <a:buClr>
          <a:schemeClr val="tx1"/>
        </a:buClr>
        <a:buSzPct val="75000"/>
        <a:buFont typeface="Avenir LT Std 45 Book" pitchFamily="34" charset="0"/>
        <a:buChar char="•"/>
        <a:defRPr sz="1200" kern="1200">
          <a:solidFill>
            <a:schemeClr val="tx1"/>
          </a:solidFill>
          <a:latin typeface="+mn-lt"/>
          <a:ea typeface="+mn-ea"/>
          <a:cs typeface="+mn-cs"/>
        </a:defRPr>
      </a:lvl4pPr>
      <a:lvl5pPr marL="215995" indent="0" algn="l" defTabSz="914378" rtl="0" eaLnBrk="1" latinLnBrk="0" hangingPunct="1">
        <a:lnSpc>
          <a:spcPct val="100000"/>
        </a:lnSpc>
        <a:spcBef>
          <a:spcPts val="200"/>
        </a:spcBef>
        <a:spcAft>
          <a:spcPts val="0"/>
        </a:spcAft>
        <a:buSzPct val="100000"/>
        <a:buFont typeface="Avenir LT Std 45 Book" pitchFamily="34" charset="0"/>
        <a:buNone/>
        <a:defRPr sz="1000" kern="1200">
          <a:solidFill>
            <a:schemeClr val="accent3"/>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A4A3A4"/>
          </p15:clr>
        </p15:guide>
        <p15:guide id="10" pos="7228" userDrawn="1">
          <p15:clr>
            <a:srgbClr val="A4A3A4"/>
          </p15:clr>
        </p15:guide>
        <p15:guide id="11" pos="455" userDrawn="1">
          <p15:clr>
            <a:srgbClr val="A4A3A4"/>
          </p15:clr>
        </p15:guide>
        <p15:guide id="12" orient="horz" pos="1464" userDrawn="1">
          <p15:clr>
            <a:srgbClr val="A4A3A4"/>
          </p15:clr>
        </p15:guide>
        <p15:guide id="13" orient="horz" pos="3111" userDrawn="1">
          <p15:clr>
            <a:srgbClr val="A4A3A4"/>
          </p15:clr>
        </p15:guide>
        <p15:guide id="14" orient="horz" pos="376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Espace réservé du pied de page 22">
            <a:extLst>
              <a:ext uri="{FF2B5EF4-FFF2-40B4-BE49-F238E27FC236}">
                <a16:creationId xmlns:a16="http://schemas.microsoft.com/office/drawing/2014/main" id="{D4EB4FE2-859B-45AC-86ED-6BE8CA4946BC}"/>
              </a:ext>
            </a:extLst>
          </p:cNvPr>
          <p:cNvSpPr>
            <a:spLocks noGrp="1"/>
          </p:cNvSpPr>
          <p:nvPr>
            <p:ph type="ftr" sz="quarter" idx="3"/>
          </p:nvPr>
        </p:nvSpPr>
        <p:spPr>
          <a:xfrm>
            <a:off x="239186" y="6299175"/>
            <a:ext cx="1072943" cy="129267"/>
          </a:xfrm>
          <a:prstGeom prst="rect">
            <a:avLst/>
          </a:prstGeom>
        </p:spPr>
        <p:txBody>
          <a:bodyPr vert="horz" wrap="square" lIns="0" tIns="0" rIns="0" bIns="0" rtlCol="0" anchor="b">
            <a:spAutoFit/>
          </a:bodyPr>
          <a:lstStyle>
            <a:lvl1pPr algn="l">
              <a:lnSpc>
                <a:spcPct val="90000"/>
              </a:lnSpc>
              <a:defRPr sz="933" cap="all" baseline="0">
                <a:solidFill>
                  <a:schemeClr val="accent3"/>
                </a:solidFill>
                <a:latin typeface="+mj-lt"/>
              </a:defRPr>
            </a:lvl1pPr>
          </a:lstStyle>
          <a:p>
            <a:endParaRPr lang="fr-FR"/>
          </a:p>
        </p:txBody>
      </p:sp>
      <p:sp>
        <p:nvSpPr>
          <p:cNvPr id="2" name="Espace réservé du titre 1"/>
          <p:cNvSpPr>
            <a:spLocks noGrp="1"/>
          </p:cNvSpPr>
          <p:nvPr>
            <p:ph type="title"/>
          </p:nvPr>
        </p:nvSpPr>
        <p:spPr bwMode="gray">
          <a:xfrm>
            <a:off x="719669" y="111683"/>
            <a:ext cx="10752665" cy="1151924"/>
          </a:xfrm>
          <a:prstGeom prst="rect">
            <a:avLst/>
          </a:prstGeom>
        </p:spPr>
        <p:txBody>
          <a:bodyPr vert="horz" lIns="0" tIns="0" rIns="0" bIns="0" rtlCol="0" anchor="b" anchorCtr="0">
            <a:normAutofit/>
          </a:bodyPr>
          <a:lstStyle/>
          <a:p>
            <a:r>
              <a:rPr lang="fr-FR" noProof="0"/>
              <a:t>Titre</a:t>
            </a:r>
          </a:p>
        </p:txBody>
      </p:sp>
      <p:sp>
        <p:nvSpPr>
          <p:cNvPr id="4" name="Espace réservé de la date 3"/>
          <p:cNvSpPr>
            <a:spLocks noGrp="1"/>
          </p:cNvSpPr>
          <p:nvPr>
            <p:ph type="dt" sz="half" idx="2"/>
          </p:nvPr>
        </p:nvSpPr>
        <p:spPr bwMode="gray">
          <a:xfrm>
            <a:off x="719668" y="6417600"/>
            <a:ext cx="718145" cy="548740"/>
          </a:xfrm>
          <a:prstGeom prst="rect">
            <a:avLst/>
          </a:prstGeom>
        </p:spPr>
        <p:txBody>
          <a:bodyPr vert="horz" wrap="square" lIns="0" tIns="0" rIns="0" bIns="0" rtlCol="0" anchor="t" anchorCtr="0">
            <a:spAutoFit/>
          </a:bodyPr>
          <a:lstStyle>
            <a:lvl1pPr algn="l">
              <a:lnSpc>
                <a:spcPct val="114000"/>
              </a:lnSpc>
              <a:defRPr sz="1067" cap="all" baseline="0">
                <a:solidFill>
                  <a:schemeClr val="tx1"/>
                </a:solidFill>
              </a:defRPr>
            </a:lvl1pPr>
          </a:lstStyle>
          <a:p>
            <a:endParaRPr lang="fr-FR"/>
          </a:p>
        </p:txBody>
      </p:sp>
      <p:sp>
        <p:nvSpPr>
          <p:cNvPr id="6" name="Espace réservé du numéro de diapositive 5"/>
          <p:cNvSpPr>
            <a:spLocks noGrp="1"/>
          </p:cNvSpPr>
          <p:nvPr>
            <p:ph type="sldNum" sz="quarter" idx="4"/>
          </p:nvPr>
        </p:nvSpPr>
        <p:spPr bwMode="gray">
          <a:xfrm>
            <a:off x="239184" y="6417600"/>
            <a:ext cx="480483" cy="216000"/>
          </a:xfrm>
          <a:prstGeom prst="rect">
            <a:avLst/>
          </a:prstGeom>
        </p:spPr>
        <p:txBody>
          <a:bodyPr vert="horz" lIns="0" tIns="0" rIns="0" bIns="0" rtlCol="0" anchor="t" anchorCtr="0">
            <a:noAutofit/>
          </a:bodyPr>
          <a:lstStyle>
            <a:lvl1pPr algn="l">
              <a:lnSpc>
                <a:spcPct val="114000"/>
              </a:lnSpc>
              <a:defRPr sz="1067">
                <a:solidFill>
                  <a:schemeClr val="tx1"/>
                </a:solidFill>
              </a:defRPr>
            </a:lvl1pPr>
          </a:lstStyle>
          <a:p>
            <a:fld id="{F39F9F64-4784-4F3A-948D-D16FD8AFA9F9}" type="slidenum">
              <a:rPr lang="fr-FR" smtClean="0"/>
              <a:t>‹N°›</a:t>
            </a:fld>
            <a:endParaRPr lang="fr-FR"/>
          </a:p>
        </p:txBody>
      </p:sp>
      <p:sp>
        <p:nvSpPr>
          <p:cNvPr id="3" name="Espace réservé du texte 2"/>
          <p:cNvSpPr>
            <a:spLocks noGrp="1"/>
          </p:cNvSpPr>
          <p:nvPr>
            <p:ph type="body" idx="1"/>
          </p:nvPr>
        </p:nvSpPr>
        <p:spPr bwMode="gray">
          <a:xfrm>
            <a:off x="719670" y="2324101"/>
            <a:ext cx="10752665" cy="3649135"/>
          </a:xfrm>
          <a:prstGeom prst="rect">
            <a:avLst/>
          </a:prstGeom>
        </p:spPr>
        <p:txBody>
          <a:bodyPr vert="horz" lIns="0" tIns="0" rIns="0" bIns="0" rtlCol="0" anchor="t" anchorCtr="0">
            <a:normAutofit/>
          </a:bodyPr>
          <a:lstStyle/>
          <a:p>
            <a:pPr lvl="0"/>
            <a:r>
              <a:rPr lang="fr-FR" noProof="0"/>
              <a:t>Texte de niveau 1</a:t>
            </a:r>
          </a:p>
          <a:p>
            <a:pPr lvl="1"/>
            <a:r>
              <a:rPr lang="fr-FR" noProof="0"/>
              <a:t>Texte de niveau 2</a:t>
            </a:r>
          </a:p>
          <a:p>
            <a:pPr lvl="2"/>
            <a:r>
              <a:rPr lang="fr-FR" noProof="0"/>
              <a:t>Texte de niveau 3</a:t>
            </a:r>
          </a:p>
          <a:p>
            <a:pPr lvl="3"/>
            <a:r>
              <a:rPr lang="fr-FR" noProof="0"/>
              <a:t>Texte de niveau 4</a:t>
            </a:r>
          </a:p>
          <a:p>
            <a:pPr lvl="4"/>
            <a:r>
              <a:rPr lang="fr-FR" noProof="0"/>
              <a:t>Texte de niveau 5</a:t>
            </a:r>
          </a:p>
        </p:txBody>
      </p:sp>
      <p:sp>
        <p:nvSpPr>
          <p:cNvPr id="9" name="Rectangle 8"/>
          <p:cNvSpPr/>
          <p:nvPr/>
        </p:nvSpPr>
        <p:spPr bwMode="gray">
          <a:xfrm>
            <a:off x="525459" y="6417600"/>
            <a:ext cx="192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lnSpc>
                <a:spcPct val="114000"/>
              </a:lnSpc>
            </a:pPr>
            <a:r>
              <a:rPr lang="fr-FR" sz="1067" b="1">
                <a:solidFill>
                  <a:schemeClr val="tx1"/>
                </a:solidFill>
              </a:rPr>
              <a:t>–</a:t>
            </a:r>
          </a:p>
        </p:txBody>
      </p:sp>
      <p:pic>
        <p:nvPicPr>
          <p:cNvPr id="10" name="Picture 13">
            <a:extLst>
              <a:ext uri="{FF2B5EF4-FFF2-40B4-BE49-F238E27FC236}">
                <a16:creationId xmlns:a16="http://schemas.microsoft.com/office/drawing/2014/main" id="{C912B3B2-251F-4972-BF1F-ED43559FB17E}"/>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11088327" y="5794847"/>
            <a:ext cx="1072943" cy="1008655"/>
          </a:xfrm>
          <a:prstGeom prst="rect">
            <a:avLst/>
          </a:prstGeom>
        </p:spPr>
      </p:pic>
    </p:spTree>
    <p:extLst>
      <p:ext uri="{BB962C8B-B14F-4D97-AF65-F5344CB8AC3E}">
        <p14:creationId xmlns:p14="http://schemas.microsoft.com/office/powerpoint/2010/main" val="2705756953"/>
      </p:ext>
    </p:extLst>
  </p:cSld>
  <p:clrMap bg1="lt1" tx1="dk1" bg2="lt2" tx2="dk2" accent1="accent1" accent2="accent2" accent3="accent3" accent4="accent4" accent5="accent5" accent6="accent6" hlink="hlink" folHlink="folHlink"/>
  <p:sldLayoutIdLst>
    <p:sldLayoutId id="2147483739" r:id="rId1"/>
  </p:sldLayoutIdLst>
  <p:hf sldNum="0" hdr="0" ftr="0" dt="0"/>
  <p:txStyles>
    <p:titleStyle>
      <a:lvl1pPr algn="l" defTabSz="914378" rtl="0" eaLnBrk="1" latinLnBrk="0" hangingPunct="1">
        <a:lnSpc>
          <a:spcPct val="85000"/>
        </a:lnSpc>
        <a:spcBef>
          <a:spcPct val="0"/>
        </a:spcBef>
        <a:buNone/>
        <a:defRPr sz="2800" b="0" kern="1200" cap="all" baseline="0">
          <a:solidFill>
            <a:schemeClr val="accent1"/>
          </a:solidFill>
          <a:latin typeface="+mj-lt"/>
          <a:ea typeface="+mj-ea"/>
          <a:cs typeface="+mj-cs"/>
        </a:defRPr>
      </a:lvl1pPr>
    </p:titleStyle>
    <p:bodyStyle>
      <a:lvl1pPr marL="0" indent="0" algn="l" defTabSz="914378" rtl="0" eaLnBrk="1" latinLnBrk="0" hangingPunct="1">
        <a:lnSpc>
          <a:spcPct val="100000"/>
        </a:lnSpc>
        <a:spcBef>
          <a:spcPts val="600"/>
        </a:spcBef>
        <a:spcAft>
          <a:spcPts val="0"/>
        </a:spcAft>
        <a:buFont typeface="Avenir LT Std 45 Book" pitchFamily="34" charset="0"/>
        <a:buNone/>
        <a:defRPr sz="1300" b="0" kern="1200">
          <a:solidFill>
            <a:schemeClr val="accent1"/>
          </a:solidFill>
          <a:latin typeface="+mj-lt"/>
          <a:ea typeface="+mn-ea"/>
          <a:cs typeface="+mn-cs"/>
        </a:defRPr>
      </a:lvl1pPr>
      <a:lvl2pPr marL="0" indent="0" algn="l" defTabSz="914378" rtl="0" eaLnBrk="1" latinLnBrk="0" hangingPunct="1">
        <a:lnSpc>
          <a:spcPct val="100000"/>
        </a:lnSpc>
        <a:spcBef>
          <a:spcPts val="600"/>
        </a:spcBef>
        <a:spcAft>
          <a:spcPts val="0"/>
        </a:spcAft>
        <a:buFont typeface="Avenir LT Std 45 Book" pitchFamily="34" charset="0"/>
        <a:buNone/>
        <a:defRPr sz="1300" kern="1200">
          <a:solidFill>
            <a:schemeClr val="tx1"/>
          </a:solidFill>
          <a:latin typeface="+mn-lt"/>
          <a:ea typeface="+mn-ea"/>
          <a:cs typeface="+mn-cs"/>
        </a:defRPr>
      </a:lvl2pPr>
      <a:lvl3pPr marL="143996" indent="-143996" algn="l" defTabSz="914378" rtl="0" eaLnBrk="1" latinLnBrk="0" hangingPunct="1">
        <a:lnSpc>
          <a:spcPct val="100000"/>
        </a:lnSpc>
        <a:spcBef>
          <a:spcPts val="600"/>
        </a:spcBef>
        <a:spcAft>
          <a:spcPts val="0"/>
        </a:spcAft>
        <a:buClr>
          <a:schemeClr val="accent1"/>
        </a:buClr>
        <a:buSzPct val="100000"/>
        <a:buFont typeface="Avenir LT Std 65 Medium" pitchFamily="34" charset="0"/>
        <a:buChar char="+"/>
        <a:defRPr sz="1300" kern="1200">
          <a:solidFill>
            <a:schemeClr val="tx1"/>
          </a:solidFill>
          <a:latin typeface="+mn-lt"/>
          <a:ea typeface="+mn-ea"/>
          <a:cs typeface="+mn-cs"/>
        </a:defRPr>
      </a:lvl3pPr>
      <a:lvl4pPr marL="215995" indent="-71999" algn="l" defTabSz="914378" rtl="0" eaLnBrk="1" latinLnBrk="0" hangingPunct="1">
        <a:lnSpc>
          <a:spcPct val="100000"/>
        </a:lnSpc>
        <a:spcBef>
          <a:spcPts val="200"/>
        </a:spcBef>
        <a:spcAft>
          <a:spcPts val="0"/>
        </a:spcAft>
        <a:buClr>
          <a:schemeClr val="tx1"/>
        </a:buClr>
        <a:buSzPct val="75000"/>
        <a:buFont typeface="Avenir LT Std 45 Book" pitchFamily="34" charset="0"/>
        <a:buChar char="•"/>
        <a:defRPr sz="1200" kern="1200">
          <a:solidFill>
            <a:schemeClr val="tx1"/>
          </a:solidFill>
          <a:latin typeface="+mn-lt"/>
          <a:ea typeface="+mn-ea"/>
          <a:cs typeface="+mn-cs"/>
        </a:defRPr>
      </a:lvl4pPr>
      <a:lvl5pPr marL="215995" indent="0" algn="l" defTabSz="914378" rtl="0" eaLnBrk="1" latinLnBrk="0" hangingPunct="1">
        <a:lnSpc>
          <a:spcPct val="100000"/>
        </a:lnSpc>
        <a:spcBef>
          <a:spcPts val="200"/>
        </a:spcBef>
        <a:spcAft>
          <a:spcPts val="0"/>
        </a:spcAft>
        <a:buSzPct val="100000"/>
        <a:buFont typeface="Avenir LT Std 45 Book" pitchFamily="34" charset="0"/>
        <a:buNone/>
        <a:defRPr sz="1000" kern="1200">
          <a:solidFill>
            <a:schemeClr val="accent3"/>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A4A3A4"/>
          </p15:clr>
        </p15:guide>
        <p15:guide id="10" pos="7228" userDrawn="1">
          <p15:clr>
            <a:srgbClr val="A4A3A4"/>
          </p15:clr>
        </p15:guide>
        <p15:guide id="11" pos="455" userDrawn="1">
          <p15:clr>
            <a:srgbClr val="A4A3A4"/>
          </p15:clr>
        </p15:guide>
        <p15:guide id="12" orient="horz" pos="1464" userDrawn="1">
          <p15:clr>
            <a:srgbClr val="A4A3A4"/>
          </p15:clr>
        </p15:guide>
        <p15:guide id="13" orient="horz" pos="3111" userDrawn="1">
          <p15:clr>
            <a:srgbClr val="A4A3A4"/>
          </p15:clr>
        </p15:guide>
        <p15:guide id="14" orient="horz" pos="3763"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Espace réservé du pied de page 22">
            <a:extLst>
              <a:ext uri="{FF2B5EF4-FFF2-40B4-BE49-F238E27FC236}">
                <a16:creationId xmlns:a16="http://schemas.microsoft.com/office/drawing/2014/main" id="{D4EB4FE2-859B-45AC-86ED-6BE8CA4946BC}"/>
              </a:ext>
            </a:extLst>
          </p:cNvPr>
          <p:cNvSpPr>
            <a:spLocks noGrp="1"/>
          </p:cNvSpPr>
          <p:nvPr>
            <p:ph type="ftr" sz="quarter" idx="3"/>
          </p:nvPr>
        </p:nvSpPr>
        <p:spPr>
          <a:xfrm>
            <a:off x="239186" y="6299175"/>
            <a:ext cx="1072943" cy="129267"/>
          </a:xfrm>
          <a:prstGeom prst="rect">
            <a:avLst/>
          </a:prstGeom>
        </p:spPr>
        <p:txBody>
          <a:bodyPr vert="horz" wrap="square" lIns="0" tIns="0" rIns="0" bIns="0" rtlCol="0" anchor="b">
            <a:spAutoFit/>
          </a:bodyPr>
          <a:lstStyle>
            <a:lvl1pPr algn="l">
              <a:lnSpc>
                <a:spcPct val="90000"/>
              </a:lnSpc>
              <a:defRPr sz="933" cap="all" baseline="0">
                <a:solidFill>
                  <a:schemeClr val="accent3"/>
                </a:solidFill>
                <a:latin typeface="+mj-lt"/>
              </a:defRPr>
            </a:lvl1pPr>
          </a:lstStyle>
          <a:p>
            <a:endParaRPr lang="fr-FR"/>
          </a:p>
        </p:txBody>
      </p:sp>
      <p:sp>
        <p:nvSpPr>
          <p:cNvPr id="2" name="Espace réservé du titre 1"/>
          <p:cNvSpPr>
            <a:spLocks noGrp="1"/>
          </p:cNvSpPr>
          <p:nvPr>
            <p:ph type="title"/>
          </p:nvPr>
        </p:nvSpPr>
        <p:spPr bwMode="gray">
          <a:xfrm>
            <a:off x="719669" y="111683"/>
            <a:ext cx="10752665" cy="1151924"/>
          </a:xfrm>
          <a:prstGeom prst="rect">
            <a:avLst/>
          </a:prstGeom>
        </p:spPr>
        <p:txBody>
          <a:bodyPr vert="horz" lIns="0" tIns="0" rIns="0" bIns="0" rtlCol="0" anchor="b" anchorCtr="0">
            <a:normAutofit/>
          </a:bodyPr>
          <a:lstStyle/>
          <a:p>
            <a:r>
              <a:rPr lang="fr-FR" noProof="0"/>
              <a:t>Titre</a:t>
            </a:r>
          </a:p>
        </p:txBody>
      </p:sp>
      <p:sp>
        <p:nvSpPr>
          <p:cNvPr id="4" name="Espace réservé de la date 3"/>
          <p:cNvSpPr>
            <a:spLocks noGrp="1"/>
          </p:cNvSpPr>
          <p:nvPr>
            <p:ph type="dt" sz="half" idx="2"/>
          </p:nvPr>
        </p:nvSpPr>
        <p:spPr bwMode="gray">
          <a:xfrm>
            <a:off x="719668" y="6417600"/>
            <a:ext cx="718145" cy="548740"/>
          </a:xfrm>
          <a:prstGeom prst="rect">
            <a:avLst/>
          </a:prstGeom>
        </p:spPr>
        <p:txBody>
          <a:bodyPr vert="horz" wrap="square" lIns="0" tIns="0" rIns="0" bIns="0" rtlCol="0" anchor="t" anchorCtr="0">
            <a:spAutoFit/>
          </a:bodyPr>
          <a:lstStyle>
            <a:lvl1pPr algn="l">
              <a:lnSpc>
                <a:spcPct val="114000"/>
              </a:lnSpc>
              <a:defRPr sz="1067" cap="all" baseline="0">
                <a:solidFill>
                  <a:schemeClr val="tx1"/>
                </a:solidFill>
              </a:defRPr>
            </a:lvl1pPr>
          </a:lstStyle>
          <a:p>
            <a:endParaRPr lang="fr-FR"/>
          </a:p>
        </p:txBody>
      </p:sp>
      <p:sp>
        <p:nvSpPr>
          <p:cNvPr id="6" name="Espace réservé du numéro de diapositive 5"/>
          <p:cNvSpPr>
            <a:spLocks noGrp="1"/>
          </p:cNvSpPr>
          <p:nvPr>
            <p:ph type="sldNum" sz="quarter" idx="4"/>
          </p:nvPr>
        </p:nvSpPr>
        <p:spPr bwMode="gray">
          <a:xfrm>
            <a:off x="239184" y="6417600"/>
            <a:ext cx="480483" cy="216000"/>
          </a:xfrm>
          <a:prstGeom prst="rect">
            <a:avLst/>
          </a:prstGeom>
        </p:spPr>
        <p:txBody>
          <a:bodyPr vert="horz" lIns="0" tIns="0" rIns="0" bIns="0" rtlCol="0" anchor="t" anchorCtr="0">
            <a:noAutofit/>
          </a:bodyPr>
          <a:lstStyle>
            <a:lvl1pPr algn="l">
              <a:lnSpc>
                <a:spcPct val="114000"/>
              </a:lnSpc>
              <a:defRPr sz="1067">
                <a:solidFill>
                  <a:schemeClr val="tx1"/>
                </a:solidFill>
              </a:defRPr>
            </a:lvl1pPr>
          </a:lstStyle>
          <a:p>
            <a:fld id="{F39F9F64-4784-4F3A-948D-D16FD8AFA9F9}" type="slidenum">
              <a:rPr lang="fr-FR" smtClean="0"/>
              <a:t>‹N°›</a:t>
            </a:fld>
            <a:endParaRPr lang="fr-FR"/>
          </a:p>
        </p:txBody>
      </p:sp>
      <p:sp>
        <p:nvSpPr>
          <p:cNvPr id="3" name="Espace réservé du texte 2"/>
          <p:cNvSpPr>
            <a:spLocks noGrp="1"/>
          </p:cNvSpPr>
          <p:nvPr>
            <p:ph type="body" idx="1"/>
          </p:nvPr>
        </p:nvSpPr>
        <p:spPr bwMode="gray">
          <a:xfrm>
            <a:off x="719670" y="2324101"/>
            <a:ext cx="10752665" cy="3649135"/>
          </a:xfrm>
          <a:prstGeom prst="rect">
            <a:avLst/>
          </a:prstGeom>
        </p:spPr>
        <p:txBody>
          <a:bodyPr vert="horz" lIns="0" tIns="0" rIns="0" bIns="0" rtlCol="0" anchor="t" anchorCtr="0">
            <a:normAutofit/>
          </a:bodyPr>
          <a:lstStyle/>
          <a:p>
            <a:pPr lvl="0"/>
            <a:r>
              <a:rPr lang="fr-FR" noProof="0"/>
              <a:t>Texte de niveau 1</a:t>
            </a:r>
          </a:p>
          <a:p>
            <a:pPr lvl="1"/>
            <a:r>
              <a:rPr lang="fr-FR" noProof="0"/>
              <a:t>Texte de niveau 2</a:t>
            </a:r>
          </a:p>
          <a:p>
            <a:pPr lvl="2"/>
            <a:r>
              <a:rPr lang="fr-FR" noProof="0"/>
              <a:t>Texte de niveau 3</a:t>
            </a:r>
          </a:p>
          <a:p>
            <a:pPr lvl="3"/>
            <a:r>
              <a:rPr lang="fr-FR" noProof="0"/>
              <a:t>Texte de niveau 4</a:t>
            </a:r>
          </a:p>
          <a:p>
            <a:pPr lvl="4"/>
            <a:r>
              <a:rPr lang="fr-FR" noProof="0"/>
              <a:t>Texte de niveau 5</a:t>
            </a:r>
          </a:p>
        </p:txBody>
      </p:sp>
      <p:sp>
        <p:nvSpPr>
          <p:cNvPr id="9" name="Rectangle 8"/>
          <p:cNvSpPr/>
          <p:nvPr/>
        </p:nvSpPr>
        <p:spPr bwMode="gray">
          <a:xfrm>
            <a:off x="525459" y="6417600"/>
            <a:ext cx="192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lnSpc>
                <a:spcPct val="114000"/>
              </a:lnSpc>
            </a:pPr>
            <a:r>
              <a:rPr lang="fr-FR" sz="1067" b="1">
                <a:solidFill>
                  <a:schemeClr val="tx1"/>
                </a:solidFill>
              </a:rPr>
              <a:t>–</a:t>
            </a:r>
          </a:p>
        </p:txBody>
      </p:sp>
      <p:pic>
        <p:nvPicPr>
          <p:cNvPr id="10" name="Picture 13">
            <a:extLst>
              <a:ext uri="{FF2B5EF4-FFF2-40B4-BE49-F238E27FC236}">
                <a16:creationId xmlns:a16="http://schemas.microsoft.com/office/drawing/2014/main" id="{C912B3B2-251F-4972-BF1F-ED43559FB17E}"/>
              </a:ext>
            </a:extLst>
          </p:cNvPr>
          <p:cNvPicPr>
            <a:picLocks/>
          </p:cNvPicPr>
          <p:nvPr userDrawn="1"/>
        </p:nvPicPr>
        <p:blipFill>
          <a:blip r:embed="rId8" cstate="print">
            <a:extLst>
              <a:ext uri="{28A0092B-C50C-407E-A947-70E740481C1C}">
                <a14:useLocalDpi xmlns:a14="http://schemas.microsoft.com/office/drawing/2010/main"/>
              </a:ext>
            </a:extLst>
          </a:blip>
          <a:stretch>
            <a:fillRect/>
          </a:stretch>
        </p:blipFill>
        <p:spPr>
          <a:xfrm>
            <a:off x="11088327" y="5794847"/>
            <a:ext cx="1072943" cy="1008655"/>
          </a:xfrm>
          <a:prstGeom prst="rect">
            <a:avLst/>
          </a:prstGeom>
        </p:spPr>
      </p:pic>
    </p:spTree>
    <p:extLst>
      <p:ext uri="{BB962C8B-B14F-4D97-AF65-F5344CB8AC3E}">
        <p14:creationId xmlns:p14="http://schemas.microsoft.com/office/powerpoint/2010/main" val="2705756953"/>
      </p:ext>
    </p:extLst>
  </p:cSld>
  <p:clrMap bg1="lt1" tx1="dk1" bg2="lt2" tx2="dk2" accent1="accent1" accent2="accent2" accent3="accent3" accent4="accent4" accent5="accent5" accent6="accent6" hlink="hlink" folHlink="folHlink"/>
  <p:sldLayoutIdLst>
    <p:sldLayoutId id="2147483753" r:id="rId1"/>
    <p:sldLayoutId id="2147483769" r:id="rId2"/>
    <p:sldLayoutId id="2147483754" r:id="rId3"/>
    <p:sldLayoutId id="2147483755" r:id="rId4"/>
    <p:sldLayoutId id="2147483767" r:id="rId5"/>
    <p:sldLayoutId id="2147483768" r:id="rId6"/>
  </p:sldLayoutIdLst>
  <p:hf sldNum="0" hdr="0" ftr="0" dt="0"/>
  <p:txStyles>
    <p:titleStyle>
      <a:lvl1pPr algn="l" defTabSz="914378" rtl="0" eaLnBrk="1" latinLnBrk="0" hangingPunct="1">
        <a:lnSpc>
          <a:spcPct val="85000"/>
        </a:lnSpc>
        <a:spcBef>
          <a:spcPct val="0"/>
        </a:spcBef>
        <a:buNone/>
        <a:defRPr sz="2800" b="0" kern="1200" cap="all" baseline="0">
          <a:solidFill>
            <a:schemeClr val="accent1"/>
          </a:solidFill>
          <a:latin typeface="+mj-lt"/>
          <a:ea typeface="+mj-ea"/>
          <a:cs typeface="+mj-cs"/>
        </a:defRPr>
      </a:lvl1pPr>
    </p:titleStyle>
    <p:bodyStyle>
      <a:lvl1pPr marL="0" indent="0" algn="l" defTabSz="914378" rtl="0" eaLnBrk="1" latinLnBrk="0" hangingPunct="1">
        <a:lnSpc>
          <a:spcPct val="100000"/>
        </a:lnSpc>
        <a:spcBef>
          <a:spcPts val="600"/>
        </a:spcBef>
        <a:spcAft>
          <a:spcPts val="0"/>
        </a:spcAft>
        <a:buFont typeface="Avenir LT Std 45 Book" pitchFamily="34" charset="0"/>
        <a:buNone/>
        <a:defRPr sz="1300" b="0" kern="1200">
          <a:solidFill>
            <a:schemeClr val="accent1"/>
          </a:solidFill>
          <a:latin typeface="+mj-lt"/>
          <a:ea typeface="+mn-ea"/>
          <a:cs typeface="+mn-cs"/>
        </a:defRPr>
      </a:lvl1pPr>
      <a:lvl2pPr marL="0" indent="0" algn="l" defTabSz="914378" rtl="0" eaLnBrk="1" latinLnBrk="0" hangingPunct="1">
        <a:lnSpc>
          <a:spcPct val="100000"/>
        </a:lnSpc>
        <a:spcBef>
          <a:spcPts val="600"/>
        </a:spcBef>
        <a:spcAft>
          <a:spcPts val="0"/>
        </a:spcAft>
        <a:buFont typeface="Avenir LT Std 45 Book" pitchFamily="34" charset="0"/>
        <a:buNone/>
        <a:defRPr sz="1300" kern="1200">
          <a:solidFill>
            <a:schemeClr val="tx1"/>
          </a:solidFill>
          <a:latin typeface="+mn-lt"/>
          <a:ea typeface="+mn-ea"/>
          <a:cs typeface="+mn-cs"/>
        </a:defRPr>
      </a:lvl2pPr>
      <a:lvl3pPr marL="143996" indent="-143996" algn="l" defTabSz="914378" rtl="0" eaLnBrk="1" latinLnBrk="0" hangingPunct="1">
        <a:lnSpc>
          <a:spcPct val="100000"/>
        </a:lnSpc>
        <a:spcBef>
          <a:spcPts val="600"/>
        </a:spcBef>
        <a:spcAft>
          <a:spcPts val="0"/>
        </a:spcAft>
        <a:buClr>
          <a:schemeClr val="accent1"/>
        </a:buClr>
        <a:buSzPct val="100000"/>
        <a:buFont typeface="Avenir LT Std 65 Medium" pitchFamily="34" charset="0"/>
        <a:buChar char="+"/>
        <a:defRPr sz="1300" kern="1200">
          <a:solidFill>
            <a:schemeClr val="tx1"/>
          </a:solidFill>
          <a:latin typeface="+mn-lt"/>
          <a:ea typeface="+mn-ea"/>
          <a:cs typeface="+mn-cs"/>
        </a:defRPr>
      </a:lvl3pPr>
      <a:lvl4pPr marL="215995" indent="-71999" algn="l" defTabSz="914378" rtl="0" eaLnBrk="1" latinLnBrk="0" hangingPunct="1">
        <a:lnSpc>
          <a:spcPct val="100000"/>
        </a:lnSpc>
        <a:spcBef>
          <a:spcPts val="200"/>
        </a:spcBef>
        <a:spcAft>
          <a:spcPts val="0"/>
        </a:spcAft>
        <a:buClr>
          <a:schemeClr val="tx1"/>
        </a:buClr>
        <a:buSzPct val="75000"/>
        <a:buFont typeface="Avenir LT Std 45 Book" pitchFamily="34" charset="0"/>
        <a:buChar char="•"/>
        <a:defRPr sz="1200" kern="1200">
          <a:solidFill>
            <a:schemeClr val="tx1"/>
          </a:solidFill>
          <a:latin typeface="+mn-lt"/>
          <a:ea typeface="+mn-ea"/>
          <a:cs typeface="+mn-cs"/>
        </a:defRPr>
      </a:lvl4pPr>
      <a:lvl5pPr marL="215995" indent="0" algn="l" defTabSz="914378" rtl="0" eaLnBrk="1" latinLnBrk="0" hangingPunct="1">
        <a:lnSpc>
          <a:spcPct val="100000"/>
        </a:lnSpc>
        <a:spcBef>
          <a:spcPts val="200"/>
        </a:spcBef>
        <a:spcAft>
          <a:spcPts val="0"/>
        </a:spcAft>
        <a:buSzPct val="100000"/>
        <a:buFont typeface="Avenir LT Std 45 Book" pitchFamily="34" charset="0"/>
        <a:buNone/>
        <a:defRPr sz="1000" kern="1200">
          <a:solidFill>
            <a:schemeClr val="accent3"/>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A4A3A4"/>
          </p15:clr>
        </p15:guide>
        <p15:guide id="10" pos="7228" userDrawn="1">
          <p15:clr>
            <a:srgbClr val="A4A3A4"/>
          </p15:clr>
        </p15:guide>
        <p15:guide id="11" pos="455" userDrawn="1">
          <p15:clr>
            <a:srgbClr val="A4A3A4"/>
          </p15:clr>
        </p15:guide>
        <p15:guide id="12" orient="horz" pos="1464" userDrawn="1">
          <p15:clr>
            <a:srgbClr val="A4A3A4"/>
          </p15:clr>
        </p15:guide>
        <p15:guide id="13" orient="horz" pos="3111" userDrawn="1">
          <p15:clr>
            <a:srgbClr val="A4A3A4"/>
          </p15:clr>
        </p15:guide>
        <p15:guide id="14" orient="horz" pos="3763"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Espace réservé du pied de page 22">
            <a:extLst>
              <a:ext uri="{FF2B5EF4-FFF2-40B4-BE49-F238E27FC236}">
                <a16:creationId xmlns:a16="http://schemas.microsoft.com/office/drawing/2014/main" id="{D4EB4FE2-859B-45AC-86ED-6BE8CA4946BC}"/>
              </a:ext>
            </a:extLst>
          </p:cNvPr>
          <p:cNvSpPr>
            <a:spLocks noGrp="1"/>
          </p:cNvSpPr>
          <p:nvPr>
            <p:ph type="ftr" sz="quarter" idx="3"/>
          </p:nvPr>
        </p:nvSpPr>
        <p:spPr>
          <a:xfrm>
            <a:off x="239186" y="6299175"/>
            <a:ext cx="1072943" cy="129267"/>
          </a:xfrm>
          <a:prstGeom prst="rect">
            <a:avLst/>
          </a:prstGeom>
        </p:spPr>
        <p:txBody>
          <a:bodyPr vert="horz" wrap="square" lIns="0" tIns="0" rIns="0" bIns="0" rtlCol="0" anchor="b">
            <a:spAutoFit/>
          </a:bodyPr>
          <a:lstStyle>
            <a:lvl1pPr algn="l">
              <a:lnSpc>
                <a:spcPct val="90000"/>
              </a:lnSpc>
              <a:defRPr sz="933" cap="all" baseline="0">
                <a:solidFill>
                  <a:schemeClr val="accent3"/>
                </a:solidFill>
                <a:latin typeface="+mj-lt"/>
              </a:defRPr>
            </a:lvl1pPr>
          </a:lstStyle>
          <a:p>
            <a:endParaRPr lang="fr-FR"/>
          </a:p>
        </p:txBody>
      </p:sp>
      <p:sp>
        <p:nvSpPr>
          <p:cNvPr id="2" name="Espace réservé du titre 1"/>
          <p:cNvSpPr>
            <a:spLocks noGrp="1"/>
          </p:cNvSpPr>
          <p:nvPr>
            <p:ph type="title"/>
          </p:nvPr>
        </p:nvSpPr>
        <p:spPr bwMode="gray">
          <a:xfrm>
            <a:off x="719669" y="111683"/>
            <a:ext cx="10752665" cy="1151924"/>
          </a:xfrm>
          <a:prstGeom prst="rect">
            <a:avLst/>
          </a:prstGeom>
        </p:spPr>
        <p:txBody>
          <a:bodyPr vert="horz" lIns="0" tIns="0" rIns="0" bIns="0" rtlCol="0" anchor="b" anchorCtr="0">
            <a:normAutofit/>
          </a:bodyPr>
          <a:lstStyle/>
          <a:p>
            <a:r>
              <a:rPr lang="fr-FR" noProof="0"/>
              <a:t>Titre</a:t>
            </a:r>
          </a:p>
        </p:txBody>
      </p:sp>
      <p:sp>
        <p:nvSpPr>
          <p:cNvPr id="4" name="Espace réservé de la date 3"/>
          <p:cNvSpPr>
            <a:spLocks noGrp="1"/>
          </p:cNvSpPr>
          <p:nvPr>
            <p:ph type="dt" sz="half" idx="2"/>
          </p:nvPr>
        </p:nvSpPr>
        <p:spPr bwMode="gray">
          <a:xfrm>
            <a:off x="719668" y="6417600"/>
            <a:ext cx="718145" cy="548740"/>
          </a:xfrm>
          <a:prstGeom prst="rect">
            <a:avLst/>
          </a:prstGeom>
        </p:spPr>
        <p:txBody>
          <a:bodyPr vert="horz" wrap="square" lIns="0" tIns="0" rIns="0" bIns="0" rtlCol="0" anchor="t" anchorCtr="0">
            <a:spAutoFit/>
          </a:bodyPr>
          <a:lstStyle>
            <a:lvl1pPr algn="l">
              <a:lnSpc>
                <a:spcPct val="114000"/>
              </a:lnSpc>
              <a:defRPr sz="1067" cap="all" baseline="0">
                <a:solidFill>
                  <a:schemeClr val="tx1"/>
                </a:solidFill>
              </a:defRPr>
            </a:lvl1pPr>
          </a:lstStyle>
          <a:p>
            <a:endParaRPr lang="fr-FR"/>
          </a:p>
        </p:txBody>
      </p:sp>
      <p:sp>
        <p:nvSpPr>
          <p:cNvPr id="6" name="Espace réservé du numéro de diapositive 5"/>
          <p:cNvSpPr>
            <a:spLocks noGrp="1"/>
          </p:cNvSpPr>
          <p:nvPr>
            <p:ph type="sldNum" sz="quarter" idx="4"/>
          </p:nvPr>
        </p:nvSpPr>
        <p:spPr bwMode="gray">
          <a:xfrm>
            <a:off x="239184" y="6417600"/>
            <a:ext cx="480483" cy="216000"/>
          </a:xfrm>
          <a:prstGeom prst="rect">
            <a:avLst/>
          </a:prstGeom>
        </p:spPr>
        <p:txBody>
          <a:bodyPr vert="horz" lIns="0" tIns="0" rIns="0" bIns="0" rtlCol="0" anchor="t" anchorCtr="0">
            <a:noAutofit/>
          </a:bodyPr>
          <a:lstStyle>
            <a:lvl1pPr algn="l">
              <a:lnSpc>
                <a:spcPct val="114000"/>
              </a:lnSpc>
              <a:defRPr sz="1067">
                <a:solidFill>
                  <a:schemeClr val="tx1"/>
                </a:solidFill>
              </a:defRPr>
            </a:lvl1pPr>
          </a:lstStyle>
          <a:p>
            <a:fld id="{F39F9F64-4784-4F3A-948D-D16FD8AFA9F9}" type="slidenum">
              <a:rPr lang="fr-FR" smtClean="0"/>
              <a:t>‹N°›</a:t>
            </a:fld>
            <a:endParaRPr lang="fr-FR"/>
          </a:p>
        </p:txBody>
      </p:sp>
      <p:sp>
        <p:nvSpPr>
          <p:cNvPr id="3" name="Espace réservé du texte 2"/>
          <p:cNvSpPr>
            <a:spLocks noGrp="1"/>
          </p:cNvSpPr>
          <p:nvPr>
            <p:ph type="body" idx="1"/>
          </p:nvPr>
        </p:nvSpPr>
        <p:spPr bwMode="gray">
          <a:xfrm>
            <a:off x="719670" y="2324101"/>
            <a:ext cx="10752665" cy="3649135"/>
          </a:xfrm>
          <a:prstGeom prst="rect">
            <a:avLst/>
          </a:prstGeom>
        </p:spPr>
        <p:txBody>
          <a:bodyPr vert="horz" lIns="0" tIns="0" rIns="0" bIns="0" rtlCol="0" anchor="t" anchorCtr="0">
            <a:normAutofit/>
          </a:bodyPr>
          <a:lstStyle/>
          <a:p>
            <a:pPr lvl="0"/>
            <a:r>
              <a:rPr lang="fr-FR" noProof="0"/>
              <a:t>Texte de niveau 1</a:t>
            </a:r>
          </a:p>
          <a:p>
            <a:pPr lvl="1"/>
            <a:r>
              <a:rPr lang="fr-FR" noProof="0"/>
              <a:t>Texte de niveau 2</a:t>
            </a:r>
          </a:p>
          <a:p>
            <a:pPr lvl="2"/>
            <a:r>
              <a:rPr lang="fr-FR" noProof="0"/>
              <a:t>Texte de niveau 3</a:t>
            </a:r>
          </a:p>
          <a:p>
            <a:pPr lvl="3"/>
            <a:r>
              <a:rPr lang="fr-FR" noProof="0"/>
              <a:t>Texte de niveau 4</a:t>
            </a:r>
          </a:p>
          <a:p>
            <a:pPr lvl="4"/>
            <a:r>
              <a:rPr lang="fr-FR" noProof="0"/>
              <a:t>Texte de niveau 5</a:t>
            </a:r>
          </a:p>
        </p:txBody>
      </p:sp>
      <p:sp>
        <p:nvSpPr>
          <p:cNvPr id="9" name="Rectangle 8"/>
          <p:cNvSpPr/>
          <p:nvPr/>
        </p:nvSpPr>
        <p:spPr bwMode="gray">
          <a:xfrm>
            <a:off x="525459" y="6417600"/>
            <a:ext cx="192000"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lnSpc>
                <a:spcPct val="114000"/>
              </a:lnSpc>
            </a:pPr>
            <a:r>
              <a:rPr lang="fr-FR" sz="1067" b="1">
                <a:solidFill>
                  <a:schemeClr val="tx1"/>
                </a:solidFill>
              </a:rPr>
              <a:t>–</a:t>
            </a:r>
          </a:p>
        </p:txBody>
      </p:sp>
      <p:pic>
        <p:nvPicPr>
          <p:cNvPr id="10" name="Picture 13">
            <a:extLst>
              <a:ext uri="{FF2B5EF4-FFF2-40B4-BE49-F238E27FC236}">
                <a16:creationId xmlns:a16="http://schemas.microsoft.com/office/drawing/2014/main" id="{C912B3B2-251F-4972-BF1F-ED43559FB17E}"/>
              </a:ext>
            </a:extLst>
          </p:cNvPr>
          <p:cNvPicPr>
            <a:picLocks/>
          </p:cNvPicPr>
          <p:nvPr userDrawn="1"/>
        </p:nvPicPr>
        <p:blipFill>
          <a:blip r:embed="rId3" cstate="print">
            <a:extLst>
              <a:ext uri="{28A0092B-C50C-407E-A947-70E740481C1C}">
                <a14:useLocalDpi xmlns:a14="http://schemas.microsoft.com/office/drawing/2010/main"/>
              </a:ext>
            </a:extLst>
          </a:blip>
          <a:stretch>
            <a:fillRect/>
          </a:stretch>
        </p:blipFill>
        <p:spPr>
          <a:xfrm>
            <a:off x="11088327" y="5794847"/>
            <a:ext cx="1072943" cy="1008655"/>
          </a:xfrm>
          <a:prstGeom prst="rect">
            <a:avLst/>
          </a:prstGeom>
        </p:spPr>
      </p:pic>
    </p:spTree>
    <p:extLst>
      <p:ext uri="{BB962C8B-B14F-4D97-AF65-F5344CB8AC3E}">
        <p14:creationId xmlns:p14="http://schemas.microsoft.com/office/powerpoint/2010/main" val="2705756953"/>
      </p:ext>
    </p:extLst>
  </p:cSld>
  <p:clrMap bg1="lt1" tx1="dk1" bg2="lt2" tx2="dk2" accent1="accent1" accent2="accent2" accent3="accent3" accent4="accent4" accent5="accent5" accent6="accent6" hlink="hlink" folHlink="folHlink"/>
  <p:sldLayoutIdLst>
    <p:sldLayoutId id="2147483763" r:id="rId1"/>
  </p:sldLayoutIdLst>
  <p:hf sldNum="0" hdr="0" ftr="0" dt="0"/>
  <p:txStyles>
    <p:titleStyle>
      <a:lvl1pPr algn="l" defTabSz="914378" rtl="0" eaLnBrk="1" latinLnBrk="0" hangingPunct="1">
        <a:lnSpc>
          <a:spcPct val="85000"/>
        </a:lnSpc>
        <a:spcBef>
          <a:spcPct val="0"/>
        </a:spcBef>
        <a:buNone/>
        <a:defRPr sz="2800" b="0" kern="1200" cap="all" baseline="0">
          <a:solidFill>
            <a:schemeClr val="accent1"/>
          </a:solidFill>
          <a:latin typeface="+mj-lt"/>
          <a:ea typeface="+mj-ea"/>
          <a:cs typeface="+mj-cs"/>
        </a:defRPr>
      </a:lvl1pPr>
    </p:titleStyle>
    <p:bodyStyle>
      <a:lvl1pPr marL="0" indent="0" algn="l" defTabSz="914378" rtl="0" eaLnBrk="1" latinLnBrk="0" hangingPunct="1">
        <a:lnSpc>
          <a:spcPct val="100000"/>
        </a:lnSpc>
        <a:spcBef>
          <a:spcPts val="600"/>
        </a:spcBef>
        <a:spcAft>
          <a:spcPts val="0"/>
        </a:spcAft>
        <a:buFont typeface="Avenir LT Std 45 Book" pitchFamily="34" charset="0"/>
        <a:buNone/>
        <a:defRPr sz="1300" b="0" kern="1200">
          <a:solidFill>
            <a:schemeClr val="accent1"/>
          </a:solidFill>
          <a:latin typeface="+mj-lt"/>
          <a:ea typeface="+mn-ea"/>
          <a:cs typeface="+mn-cs"/>
        </a:defRPr>
      </a:lvl1pPr>
      <a:lvl2pPr marL="0" indent="0" algn="l" defTabSz="914378" rtl="0" eaLnBrk="1" latinLnBrk="0" hangingPunct="1">
        <a:lnSpc>
          <a:spcPct val="100000"/>
        </a:lnSpc>
        <a:spcBef>
          <a:spcPts val="600"/>
        </a:spcBef>
        <a:spcAft>
          <a:spcPts val="0"/>
        </a:spcAft>
        <a:buFont typeface="Avenir LT Std 45 Book" pitchFamily="34" charset="0"/>
        <a:buNone/>
        <a:defRPr sz="1300" kern="1200">
          <a:solidFill>
            <a:schemeClr val="tx1"/>
          </a:solidFill>
          <a:latin typeface="+mn-lt"/>
          <a:ea typeface="+mn-ea"/>
          <a:cs typeface="+mn-cs"/>
        </a:defRPr>
      </a:lvl2pPr>
      <a:lvl3pPr marL="143996" indent="-143996" algn="l" defTabSz="914378" rtl="0" eaLnBrk="1" latinLnBrk="0" hangingPunct="1">
        <a:lnSpc>
          <a:spcPct val="100000"/>
        </a:lnSpc>
        <a:spcBef>
          <a:spcPts val="600"/>
        </a:spcBef>
        <a:spcAft>
          <a:spcPts val="0"/>
        </a:spcAft>
        <a:buClr>
          <a:schemeClr val="accent1"/>
        </a:buClr>
        <a:buSzPct val="100000"/>
        <a:buFont typeface="Avenir LT Std 65 Medium" pitchFamily="34" charset="0"/>
        <a:buChar char="+"/>
        <a:defRPr sz="1300" kern="1200">
          <a:solidFill>
            <a:schemeClr val="tx1"/>
          </a:solidFill>
          <a:latin typeface="+mn-lt"/>
          <a:ea typeface="+mn-ea"/>
          <a:cs typeface="+mn-cs"/>
        </a:defRPr>
      </a:lvl3pPr>
      <a:lvl4pPr marL="215995" indent="-71999" algn="l" defTabSz="914378" rtl="0" eaLnBrk="1" latinLnBrk="0" hangingPunct="1">
        <a:lnSpc>
          <a:spcPct val="100000"/>
        </a:lnSpc>
        <a:spcBef>
          <a:spcPts val="200"/>
        </a:spcBef>
        <a:spcAft>
          <a:spcPts val="0"/>
        </a:spcAft>
        <a:buClr>
          <a:schemeClr val="tx1"/>
        </a:buClr>
        <a:buSzPct val="75000"/>
        <a:buFont typeface="Avenir LT Std 45 Book" pitchFamily="34" charset="0"/>
        <a:buChar char="•"/>
        <a:defRPr sz="1200" kern="1200">
          <a:solidFill>
            <a:schemeClr val="tx1"/>
          </a:solidFill>
          <a:latin typeface="+mn-lt"/>
          <a:ea typeface="+mn-ea"/>
          <a:cs typeface="+mn-cs"/>
        </a:defRPr>
      </a:lvl4pPr>
      <a:lvl5pPr marL="215995" indent="0" algn="l" defTabSz="914378" rtl="0" eaLnBrk="1" latinLnBrk="0" hangingPunct="1">
        <a:lnSpc>
          <a:spcPct val="100000"/>
        </a:lnSpc>
        <a:spcBef>
          <a:spcPts val="200"/>
        </a:spcBef>
        <a:spcAft>
          <a:spcPts val="0"/>
        </a:spcAft>
        <a:buSzPct val="100000"/>
        <a:buFont typeface="Avenir LT Std 45 Book" pitchFamily="34" charset="0"/>
        <a:buNone/>
        <a:defRPr sz="1000" kern="1200">
          <a:solidFill>
            <a:schemeClr val="accent3"/>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A4A3A4"/>
          </p15:clr>
        </p15:guide>
        <p15:guide id="10" pos="7228" userDrawn="1">
          <p15:clr>
            <a:srgbClr val="A4A3A4"/>
          </p15:clr>
        </p15:guide>
        <p15:guide id="11" pos="455" userDrawn="1">
          <p15:clr>
            <a:srgbClr val="A4A3A4"/>
          </p15:clr>
        </p15:guide>
        <p15:guide id="12" orient="horz" pos="1464" userDrawn="1">
          <p15:clr>
            <a:srgbClr val="A4A3A4"/>
          </p15:clr>
        </p15:guide>
        <p15:guide id="13" orient="horz" pos="3111" userDrawn="1">
          <p15:clr>
            <a:srgbClr val="A4A3A4"/>
          </p15:clr>
        </p15:guide>
        <p15:guide id="14" orient="horz" pos="3763"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0.svg"/><Relationship Id="rId5" Type="http://schemas.microsoft.com/office/2007/relationships/hdphoto" Target="../media/hdphoto1.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svg"/><Relationship Id="rId12"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17.png"/><Relationship Id="rId5" Type="http://schemas.openxmlformats.org/officeDocument/2006/relationships/image" Target="../media/image37.png"/><Relationship Id="rId10" Type="http://schemas.microsoft.com/office/2007/relationships/hdphoto" Target="../media/hdphoto1.wdp"/><Relationship Id="rId4" Type="http://schemas.microsoft.com/office/2007/relationships/hdphoto" Target="../media/hdphoto4.wdp"/><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media" Target="../media/media2.MP4"/><Relationship Id="rId7" Type="http://schemas.openxmlformats.org/officeDocument/2006/relationships/image" Target="../media/image4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3.xml"/><Relationship Id="rId5" Type="http://schemas.openxmlformats.org/officeDocument/2006/relationships/slideLayout" Target="../slideLayouts/slideLayout12.xml"/><Relationship Id="rId4" Type="http://schemas.openxmlformats.org/officeDocument/2006/relationships/video" Target="../media/media2.MP4"/></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18/10/relationships/comments" Target="../comments/modernComment_389_985092A2.xml"/><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3.jpe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7.jpeg"/><Relationship Id="rId7"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8.jpeg"/><Relationship Id="rId5" Type="http://schemas.microsoft.com/office/2007/relationships/hdphoto" Target="../media/hdphoto1.wdp"/><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5.png"/><Relationship Id="rId7"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52.jpeg"/><Relationship Id="rId5" Type="http://schemas.openxmlformats.org/officeDocument/2006/relationships/image" Target="../media/image51.pn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10" Type="http://schemas.microsoft.com/office/2007/relationships/hdphoto" Target="../media/hdphoto2.wdp"/><Relationship Id="rId4" Type="http://schemas.openxmlformats.org/officeDocument/2006/relationships/image" Target="../media/image13.jpe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microsoft.com/office/2018/10/relationships/comments" Target="../comments/modernComment_385_B5BE6C6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18/10/relationships/comments" Target="../comments/modernComment_386_6E2DA10.xml"/><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8.svg"/><Relationship Id="rId4" Type="http://schemas.openxmlformats.org/officeDocument/2006/relationships/image" Target="../media/image27.sv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CF5F6-3EDE-9C0A-FD91-1F1A23C4748B}"/>
              </a:ext>
            </a:extLst>
          </p:cNvPr>
          <p:cNvSpPr/>
          <p:nvPr/>
        </p:nvSpPr>
        <p:spPr>
          <a:xfrm>
            <a:off x="0" y="5852160"/>
            <a:ext cx="6620455" cy="10058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pic>
        <p:nvPicPr>
          <p:cNvPr id="8" name="Image 7" descr="Une image contenant herbe, mammifère, plein air, plante&#10;&#10;Description générée automatiquement">
            <a:extLst>
              <a:ext uri="{FF2B5EF4-FFF2-40B4-BE49-F238E27FC236}">
                <a16:creationId xmlns:a16="http://schemas.microsoft.com/office/drawing/2014/main" id="{EE0A5A13-6886-3043-3AB3-5C8C89D1476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364"/>
          <a:stretch/>
        </p:blipFill>
        <p:spPr>
          <a:xfrm>
            <a:off x="5848157" y="-12252"/>
            <a:ext cx="6343843" cy="3380338"/>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Image 6" descr="Une image contenant plein air, arbre, texte, mammifère&#10;&#10;Description générée automatiquement">
            <a:extLst>
              <a:ext uri="{FF2B5EF4-FFF2-40B4-BE49-F238E27FC236}">
                <a16:creationId xmlns:a16="http://schemas.microsoft.com/office/drawing/2014/main" id="{777C6F27-5F30-272E-1F5A-47B19EB2148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848157" y="3504559"/>
            <a:ext cx="6343840" cy="3380347"/>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0" name="Espace réservé du texte 8">
            <a:extLst>
              <a:ext uri="{FF2B5EF4-FFF2-40B4-BE49-F238E27FC236}">
                <a16:creationId xmlns:a16="http://schemas.microsoft.com/office/drawing/2014/main" id="{069D7194-4268-7759-CD73-DC6EB8969F44}"/>
              </a:ext>
            </a:extLst>
          </p:cNvPr>
          <p:cNvSpPr txBox="1">
            <a:spLocks/>
          </p:cNvSpPr>
          <p:nvPr/>
        </p:nvSpPr>
        <p:spPr>
          <a:xfrm>
            <a:off x="0" y="279165"/>
            <a:ext cx="6132513" cy="2688441"/>
          </a:xfrm>
          <a:prstGeom prst="rect">
            <a:avLst/>
          </a:prstGeom>
        </p:spPr>
        <p:txBody>
          <a:bodyPr lIns="91440" tIns="45720" rIns="91440" bIns="45720"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ct val="140000"/>
              </a:lnSpc>
            </a:pPr>
            <a:r>
              <a:rPr lang="fr-FR" sz="2400" dirty="0">
                <a:solidFill>
                  <a:srgbClr val="534A43"/>
                </a:solidFill>
                <a:latin typeface="Avenir LT Std 45 Book"/>
                <a:ea typeface="ＭＳ Ｐゴシック"/>
                <a:cs typeface="Arial"/>
              </a:rPr>
              <a:t>Thèse de doctorat CIFRE</a:t>
            </a:r>
            <a:endParaRPr lang="fr-FR" sz="1200" dirty="0"/>
          </a:p>
          <a:p>
            <a:pPr algn="ctr">
              <a:lnSpc>
                <a:spcPct val="140000"/>
              </a:lnSpc>
            </a:pPr>
            <a:endParaRPr lang="fr-FR" sz="700" dirty="0">
              <a:solidFill>
                <a:srgbClr val="534A43"/>
              </a:solidFill>
              <a:latin typeface="Avenir LT Std 45 Book"/>
              <a:ea typeface="ＭＳ Ｐゴシック"/>
              <a:cs typeface="Arial"/>
            </a:endParaRPr>
          </a:p>
          <a:p>
            <a:pPr algn="ctr">
              <a:lnSpc>
                <a:spcPct val="140000"/>
              </a:lnSpc>
            </a:pPr>
            <a:r>
              <a:rPr lang="fr-FR" sz="2400" dirty="0">
                <a:solidFill>
                  <a:srgbClr val="534A43"/>
                </a:solidFill>
                <a:latin typeface="Avenir Next LT Pro Light"/>
              </a:rPr>
              <a:t>Réseaux ferroviaires et continuités écologiques, entre conflits et opportunités de franchissement </a:t>
            </a:r>
          </a:p>
          <a:p>
            <a:pPr algn="ctr">
              <a:lnSpc>
                <a:spcPct val="140000"/>
              </a:lnSpc>
            </a:pPr>
            <a:r>
              <a:rPr lang="fr-FR" sz="2000" dirty="0">
                <a:solidFill>
                  <a:srgbClr val="534A43"/>
                </a:solidFill>
                <a:latin typeface="Avenir Next LT Pro Light"/>
              </a:rPr>
              <a:t>2022 – 2026</a:t>
            </a:r>
            <a:endParaRPr lang="fr-FR" sz="2000" dirty="0">
              <a:solidFill>
                <a:srgbClr val="534A43"/>
              </a:solidFill>
              <a:latin typeface="Avenir Next LT Pro Light" panose="020B0304020202020204" pitchFamily="34" charset="0"/>
            </a:endParaRPr>
          </a:p>
        </p:txBody>
      </p:sp>
      <p:cxnSp>
        <p:nvCxnSpPr>
          <p:cNvPr id="23" name="Connecteur droit 22">
            <a:extLst>
              <a:ext uri="{FF2B5EF4-FFF2-40B4-BE49-F238E27FC236}">
                <a16:creationId xmlns:a16="http://schemas.microsoft.com/office/drawing/2014/main" id="{C5826F27-91CE-6C52-FAB1-8759E19FB3CE}"/>
              </a:ext>
            </a:extLst>
          </p:cNvPr>
          <p:cNvCxnSpPr/>
          <p:nvPr/>
        </p:nvCxnSpPr>
        <p:spPr>
          <a:xfrm>
            <a:off x="1878992" y="4452692"/>
            <a:ext cx="2862469" cy="0"/>
          </a:xfrm>
          <a:prstGeom prst="line">
            <a:avLst/>
          </a:prstGeom>
          <a:ln>
            <a:solidFill>
              <a:srgbClr val="534A43"/>
            </a:solidFill>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4E174D27-883E-68D1-E16A-79CDC965A6D1}"/>
              </a:ext>
            </a:extLst>
          </p:cNvPr>
          <p:cNvSpPr txBox="1"/>
          <p:nvPr/>
        </p:nvSpPr>
        <p:spPr>
          <a:xfrm>
            <a:off x="1166626" y="3488034"/>
            <a:ext cx="4255554" cy="523220"/>
          </a:xfrm>
          <a:prstGeom prst="rect">
            <a:avLst/>
          </a:prstGeom>
          <a:noFill/>
        </p:spPr>
        <p:txBody>
          <a:bodyPr wrap="square">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Bef>
                <a:spcPts val="1000"/>
              </a:spcBef>
            </a:pPr>
            <a:r>
              <a:rPr lang="fr-FR" sz="2800" dirty="0">
                <a:solidFill>
                  <a:srgbClr val="534A43"/>
                </a:solidFill>
                <a:latin typeface="Avenir Next LT Pro Light" panose="020B0304020202020204" pitchFamily="34" charset="0"/>
              </a:rPr>
              <a:t>Tess Heydorff-Decaux</a:t>
            </a:r>
          </a:p>
        </p:txBody>
      </p:sp>
      <p:pic>
        <p:nvPicPr>
          <p:cNvPr id="3" name="Image 2" descr="Une image contenant texte, Police, Graphique, logo&#10;&#10;Description générée automatiquement">
            <a:extLst>
              <a:ext uri="{FF2B5EF4-FFF2-40B4-BE49-F238E27FC236}">
                <a16:creationId xmlns:a16="http://schemas.microsoft.com/office/drawing/2014/main" id="{8EEE6EB6-D49C-86B2-6773-609B4391148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46904" y="6035331"/>
            <a:ext cx="894393" cy="631665"/>
          </a:xfrm>
          <a:prstGeom prst="rect">
            <a:avLst/>
          </a:prstGeom>
        </p:spPr>
      </p:pic>
      <p:pic>
        <p:nvPicPr>
          <p:cNvPr id="17" name="Image 16" descr="Une image contenant Police, capture d’écran, conception&#10;&#10;Description générée automatiquement">
            <a:extLst>
              <a:ext uri="{FF2B5EF4-FFF2-40B4-BE49-F238E27FC236}">
                <a16:creationId xmlns:a16="http://schemas.microsoft.com/office/drawing/2014/main" id="{8CFEF34B-DC58-E45E-1F04-0901F50EFBE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98940" y="6047319"/>
            <a:ext cx="2127622" cy="680839"/>
          </a:xfrm>
          <a:prstGeom prst="rect">
            <a:avLst/>
          </a:prstGeom>
        </p:spPr>
      </p:pic>
      <p:sp>
        <p:nvSpPr>
          <p:cNvPr id="29" name="ZoneTexte 28">
            <a:extLst>
              <a:ext uri="{FF2B5EF4-FFF2-40B4-BE49-F238E27FC236}">
                <a16:creationId xmlns:a16="http://schemas.microsoft.com/office/drawing/2014/main" id="{D65655DF-9319-8A1D-5A8A-BBE4BE06C5B5}"/>
              </a:ext>
            </a:extLst>
          </p:cNvPr>
          <p:cNvSpPr txBox="1"/>
          <p:nvPr/>
        </p:nvSpPr>
        <p:spPr>
          <a:xfrm>
            <a:off x="-98431" y="4755894"/>
            <a:ext cx="6785667" cy="746358"/>
          </a:xfrm>
          <a:prstGeom prst="rect">
            <a:avLst/>
          </a:prstGeom>
          <a:noFill/>
        </p:spPr>
        <p:txBody>
          <a:bodyPr wrap="square" lIns="91440" tIns="45720" rIns="91440" bIns="45720" anchor="t">
            <a:spAutoFit/>
          </a:bodyPr>
          <a:lstStyle/>
          <a:p>
            <a:pPr algn="ctr">
              <a:lnSpc>
                <a:spcPct val="140000"/>
              </a:lnSpc>
            </a:pPr>
            <a:r>
              <a:rPr lang="fr-FR" sz="1600" dirty="0">
                <a:solidFill>
                  <a:srgbClr val="534A43"/>
                </a:solidFill>
                <a:latin typeface="Avenir Next LT Pro Light"/>
              </a:rPr>
              <a:t>Directrice : Pr. Céline Clauzel (laboratoire LADYSS)</a:t>
            </a:r>
          </a:p>
          <a:p>
            <a:pPr algn="ctr">
              <a:lnSpc>
                <a:spcPct val="140000"/>
              </a:lnSpc>
            </a:pPr>
            <a:r>
              <a:rPr lang="fr-FR" sz="1600" dirty="0">
                <a:solidFill>
                  <a:srgbClr val="534A43"/>
                </a:solidFill>
                <a:latin typeface="Avenir Next LT Pro Light"/>
              </a:rPr>
              <a:t>Encadrantes techniques : Anne Petit, Laura </a:t>
            </a:r>
            <a:r>
              <a:rPr lang="fr-FR" sz="1600" dirty="0" err="1">
                <a:solidFill>
                  <a:srgbClr val="534A43"/>
                </a:solidFill>
                <a:latin typeface="Avenir Next LT Pro Light"/>
              </a:rPr>
              <a:t>Clevenot</a:t>
            </a:r>
            <a:r>
              <a:rPr lang="fr-FR" sz="1600" dirty="0">
                <a:solidFill>
                  <a:srgbClr val="534A43"/>
                </a:solidFill>
                <a:latin typeface="Avenir Next LT Pro Light"/>
              </a:rPr>
              <a:t> (SNCF Réseau) </a:t>
            </a:r>
          </a:p>
        </p:txBody>
      </p:sp>
      <p:pic>
        <p:nvPicPr>
          <p:cNvPr id="6" name="Image 5">
            <a:extLst>
              <a:ext uri="{FF2B5EF4-FFF2-40B4-BE49-F238E27FC236}">
                <a16:creationId xmlns:a16="http://schemas.microsoft.com/office/drawing/2014/main" id="{BE35B700-6487-0222-870C-F17692BF83AF}"/>
              </a:ext>
            </a:extLst>
          </p:cNvPr>
          <p:cNvPicPr>
            <a:picLocks noChangeAspect="1"/>
          </p:cNvPicPr>
          <p:nvPr/>
        </p:nvPicPr>
        <p:blipFill>
          <a:blip r:embed="rId7">
            <a:extLst>
              <a:ext uri="{28A0092B-C50C-407E-A947-70E740481C1C}">
                <a14:useLocalDpi xmlns:a14="http://schemas.microsoft.com/office/drawing/2010/main" val="0"/>
              </a:ext>
            </a:extLst>
          </a:blip>
          <a:srcRect l="1917" t="7235" r="2453" b="18306"/>
          <a:stretch/>
        </p:blipFill>
        <p:spPr>
          <a:xfrm>
            <a:off x="479402" y="3361765"/>
            <a:ext cx="763807" cy="792965"/>
          </a:xfrm>
          <a:prstGeom prst="flowChartConnector">
            <a:avLst/>
          </a:prstGeom>
        </p:spPr>
      </p:pic>
      <p:pic>
        <p:nvPicPr>
          <p:cNvPr id="9" name="Image 8">
            <a:extLst>
              <a:ext uri="{FF2B5EF4-FFF2-40B4-BE49-F238E27FC236}">
                <a16:creationId xmlns:a16="http://schemas.microsoft.com/office/drawing/2014/main" id="{AEA72641-D79F-E109-BEE5-62592D9EFB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49372" y="6024563"/>
            <a:ext cx="2127973" cy="728811"/>
          </a:xfrm>
          <a:prstGeom prst="rect">
            <a:avLst/>
          </a:prstGeom>
        </p:spPr>
      </p:pic>
    </p:spTree>
    <p:extLst>
      <p:ext uri="{BB962C8B-B14F-4D97-AF65-F5344CB8AC3E}">
        <p14:creationId xmlns:p14="http://schemas.microsoft.com/office/powerpoint/2010/main" val="3682201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1E9E1-625B-B034-9A23-BFA44A93815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EC5EC46-0541-32B8-D960-E03278209BCF}"/>
              </a:ext>
            </a:extLst>
          </p:cNvPr>
          <p:cNvSpPr>
            <a:spLocks noGrp="1"/>
          </p:cNvSpPr>
          <p:nvPr>
            <p:ph type="title"/>
          </p:nvPr>
        </p:nvSpPr>
        <p:spPr>
          <a:xfrm>
            <a:off x="2373006" y="98032"/>
            <a:ext cx="9749265" cy="593904"/>
          </a:xfrm>
        </p:spPr>
        <p:txBody>
          <a:bodyPr>
            <a:normAutofit fontScale="90000"/>
          </a:bodyPr>
          <a:lstStyle/>
          <a:p>
            <a:r>
              <a:rPr lang="fr-FR" sz="2800" dirty="0"/>
              <a:t>Relation entre les données récoltées et des facteurs potentiels</a:t>
            </a:r>
          </a:p>
        </p:txBody>
      </p:sp>
      <p:sp>
        <p:nvSpPr>
          <p:cNvPr id="26" name="Espace réservé du texte 25">
            <a:extLst>
              <a:ext uri="{FF2B5EF4-FFF2-40B4-BE49-F238E27FC236}">
                <a16:creationId xmlns:a16="http://schemas.microsoft.com/office/drawing/2014/main" id="{5BC4EB5A-256E-1785-B6BB-1EC0E9070669}"/>
              </a:ext>
            </a:extLst>
          </p:cNvPr>
          <p:cNvSpPr>
            <a:spLocks noGrp="1"/>
          </p:cNvSpPr>
          <p:nvPr>
            <p:ph type="body" sz="quarter" idx="20"/>
          </p:nvPr>
        </p:nvSpPr>
        <p:spPr/>
        <p:txBody>
          <a:bodyPr/>
          <a:lstStyle/>
          <a:p>
            <a:r>
              <a:rPr lang="fr-FR" sz="2400" dirty="0"/>
              <a:t>Ouvrages</a:t>
            </a:r>
          </a:p>
        </p:txBody>
      </p:sp>
      <p:sp>
        <p:nvSpPr>
          <p:cNvPr id="12" name="Espace réservé du numéro de diapositive 9">
            <a:extLst>
              <a:ext uri="{FF2B5EF4-FFF2-40B4-BE49-F238E27FC236}">
                <a16:creationId xmlns:a16="http://schemas.microsoft.com/office/drawing/2014/main" id="{18D501FB-5C1D-D847-F76F-250A10E4125B}"/>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10</a:t>
            </a:fld>
            <a:endParaRPr lang="fr-FR"/>
          </a:p>
        </p:txBody>
      </p:sp>
      <p:grpSp>
        <p:nvGrpSpPr>
          <p:cNvPr id="42" name="Groupe 41">
            <a:extLst>
              <a:ext uri="{FF2B5EF4-FFF2-40B4-BE49-F238E27FC236}">
                <a16:creationId xmlns:a16="http://schemas.microsoft.com/office/drawing/2014/main" id="{C4B22C74-6532-D5E1-BFBF-940E8B9E0C6C}"/>
              </a:ext>
            </a:extLst>
          </p:cNvPr>
          <p:cNvGrpSpPr/>
          <p:nvPr/>
        </p:nvGrpSpPr>
        <p:grpSpPr>
          <a:xfrm>
            <a:off x="5169914" y="1202060"/>
            <a:ext cx="6899017" cy="5557908"/>
            <a:chOff x="6476999" y="914773"/>
            <a:chExt cx="6899017" cy="5557908"/>
          </a:xfrm>
        </p:grpSpPr>
        <p:sp>
          <p:nvSpPr>
            <p:cNvPr id="27" name="Rectangle : coins arrondis 26">
              <a:extLst>
                <a:ext uri="{FF2B5EF4-FFF2-40B4-BE49-F238E27FC236}">
                  <a16:creationId xmlns:a16="http://schemas.microsoft.com/office/drawing/2014/main" id="{9AF09445-6E45-E941-6702-B872723590CA}"/>
                </a:ext>
              </a:extLst>
            </p:cNvPr>
            <p:cNvSpPr/>
            <p:nvPr/>
          </p:nvSpPr>
          <p:spPr>
            <a:xfrm>
              <a:off x="6476999" y="914773"/>
              <a:ext cx="6782902" cy="5266116"/>
            </a:xfrm>
            <a:prstGeom prst="roundRect">
              <a:avLst>
                <a:gd name="adj" fmla="val 4826"/>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err="1"/>
            </a:p>
          </p:txBody>
        </p:sp>
        <p:sp>
          <p:nvSpPr>
            <p:cNvPr id="21" name="Espace réservé du texte 7">
              <a:extLst>
                <a:ext uri="{FF2B5EF4-FFF2-40B4-BE49-F238E27FC236}">
                  <a16:creationId xmlns:a16="http://schemas.microsoft.com/office/drawing/2014/main" id="{830F4BB6-97D2-F27E-6552-53D8C284E7F3}"/>
                </a:ext>
              </a:extLst>
            </p:cNvPr>
            <p:cNvSpPr txBox="1">
              <a:spLocks/>
            </p:cNvSpPr>
            <p:nvPr/>
          </p:nvSpPr>
          <p:spPr bwMode="gray">
            <a:xfrm>
              <a:off x="6675207" y="3457746"/>
              <a:ext cx="4779389" cy="186650"/>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Courbure</a:t>
              </a:r>
              <a:r>
                <a:rPr lang="en-US" dirty="0">
                  <a:solidFill>
                    <a:srgbClr val="005870"/>
                  </a:solidFill>
                  <a:latin typeface="Avenir Next LT Pro Demi" panose="020B0704020202020204" pitchFamily="34" charset="0"/>
                </a:rPr>
                <a:t> de la </a:t>
              </a:r>
              <a:r>
                <a:rPr lang="en-US" dirty="0" err="1">
                  <a:solidFill>
                    <a:srgbClr val="005870"/>
                  </a:solidFill>
                  <a:latin typeface="Avenir Next LT Pro Demi" panose="020B0704020202020204" pitchFamily="34" charset="0"/>
                </a:rPr>
                <a:t>voie</a:t>
              </a:r>
              <a:endParaRPr lang="en-US" dirty="0">
                <a:solidFill>
                  <a:schemeClr val="tx2"/>
                </a:solidFill>
                <a:latin typeface="Avenir Next LT Pro (Corps)"/>
              </a:endParaRPr>
            </a:p>
          </p:txBody>
        </p:sp>
        <p:sp>
          <p:nvSpPr>
            <p:cNvPr id="22" name="Espace réservé du texte 7">
              <a:extLst>
                <a:ext uri="{FF2B5EF4-FFF2-40B4-BE49-F238E27FC236}">
                  <a16:creationId xmlns:a16="http://schemas.microsoft.com/office/drawing/2014/main" id="{A6A82C4B-42AF-5296-6B9B-17A746B8D43D}"/>
                </a:ext>
              </a:extLst>
            </p:cNvPr>
            <p:cNvSpPr txBox="1">
              <a:spLocks/>
            </p:cNvSpPr>
            <p:nvPr/>
          </p:nvSpPr>
          <p:spPr bwMode="gray">
            <a:xfrm>
              <a:off x="6675207" y="1102016"/>
              <a:ext cx="6700809" cy="2533750"/>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anthropiques</a:t>
              </a:r>
              <a:r>
                <a:rPr lang="en-US" dirty="0">
                  <a:solidFill>
                    <a:srgbClr val="005870"/>
                  </a:solidFill>
                  <a:latin typeface="Avenir Next LT Pro Demi" panose="020B0704020202020204" pitchFamily="34" charset="0"/>
                </a:rPr>
                <a:t> </a:t>
              </a:r>
              <a:endParaRPr lang="en-US" dirty="0">
                <a:solidFill>
                  <a:schemeClr val="tx2"/>
                </a:solidFill>
                <a:latin typeface="Avenir Next LT Pro Demi" panose="020B0704020202020204" pitchFamily="34" charset="0"/>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Fréquence</a:t>
              </a:r>
              <a:r>
                <a:rPr lang="en-US" dirty="0">
                  <a:solidFill>
                    <a:schemeClr val="tx2"/>
                  </a:solidFill>
                  <a:latin typeface="Avenir Next LT Pro (Corps)"/>
                </a:rPr>
                <a:t> des trains </a:t>
              </a:r>
            </a:p>
            <a:p>
              <a:pPr marL="719138" indent="-285750">
                <a:lnSpc>
                  <a:spcPct val="100000"/>
                </a:lnSpc>
                <a:buFont typeface="Arial" panose="020B0604020202020204" pitchFamily="34" charset="0"/>
                <a:buChar char="•"/>
              </a:pPr>
              <a:r>
                <a:rPr lang="en-US" dirty="0" err="1">
                  <a:solidFill>
                    <a:schemeClr val="tx2"/>
                  </a:solidFill>
                  <a:latin typeface="Avenir Next LT Pro (Corps)"/>
                </a:rPr>
                <a:t>Pourcentage</a:t>
              </a:r>
              <a:r>
                <a:rPr lang="en-US" dirty="0">
                  <a:solidFill>
                    <a:schemeClr val="tx2"/>
                  </a:solidFill>
                  <a:latin typeface="Avenir Next LT Pro (Corps)"/>
                </a:rPr>
                <a:t> de zones </a:t>
              </a:r>
              <a:r>
                <a:rPr lang="en-US" dirty="0" err="1">
                  <a:solidFill>
                    <a:schemeClr val="tx2"/>
                  </a:solidFill>
                  <a:latin typeface="Avenir Next LT Pro (Corps)"/>
                </a:rPr>
                <a:t>urbaines</a:t>
              </a:r>
              <a:endParaRPr lang="en-US" dirty="0">
                <a:solidFill>
                  <a:schemeClr val="tx2"/>
                </a:solidFill>
                <a:latin typeface="Avenir Next LT Pro (Corps)"/>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Pourcentage</a:t>
              </a:r>
              <a:r>
                <a:rPr lang="en-US" dirty="0">
                  <a:solidFill>
                    <a:schemeClr val="tx2"/>
                  </a:solidFill>
                  <a:latin typeface="Avenir Next LT Pro (Corps)"/>
                </a:rPr>
                <a:t> de routes </a:t>
              </a:r>
              <a:r>
                <a:rPr lang="en-US" dirty="0" err="1">
                  <a:solidFill>
                    <a:schemeClr val="tx2"/>
                  </a:solidFill>
                  <a:latin typeface="Avenir Next LT Pro (Corps)"/>
                </a:rPr>
                <a:t>primaires</a:t>
              </a:r>
              <a:endParaRPr lang="en-US" dirty="0">
                <a:solidFill>
                  <a:schemeClr val="tx2"/>
                </a:solidFill>
                <a:latin typeface="Avenir Next LT Pro (Corps)"/>
              </a:endParaRPr>
            </a:p>
            <a:p>
              <a:pPr marL="719138" indent="-285750">
                <a:lnSpc>
                  <a:spcPct val="100000"/>
                </a:lnSpc>
                <a:buFont typeface="Arial" panose="020B0604020202020204" pitchFamily="34" charset="0"/>
                <a:buChar char="•"/>
              </a:pPr>
              <a:r>
                <a:rPr lang="en-US" dirty="0">
                  <a:solidFill>
                    <a:schemeClr val="tx2"/>
                  </a:solidFill>
                  <a:latin typeface="Avenir Next LT Pro (Corps)"/>
                </a:rPr>
                <a:t>Distance aux routes</a:t>
              </a:r>
            </a:p>
            <a:p>
              <a:pPr marL="719138" indent="-285750">
                <a:lnSpc>
                  <a:spcPct val="100000"/>
                </a:lnSpc>
                <a:buFont typeface="Arial" panose="020B0604020202020204" pitchFamily="34" charset="0"/>
                <a:buChar char="•"/>
              </a:pPr>
              <a:r>
                <a:rPr lang="en-US" dirty="0">
                  <a:solidFill>
                    <a:schemeClr val="tx2"/>
                  </a:solidFill>
                  <a:latin typeface="Avenir Next LT Pro (Corps)"/>
                </a:rPr>
                <a:t>Distance aux </a:t>
              </a:r>
              <a:r>
                <a:rPr lang="en-US" dirty="0" err="1">
                  <a:solidFill>
                    <a:schemeClr val="tx2"/>
                  </a:solidFill>
                  <a:latin typeface="Avenir Next LT Pro (Corps)"/>
                </a:rPr>
                <a:t>ouvrages</a:t>
              </a:r>
              <a:r>
                <a:rPr lang="en-US" dirty="0">
                  <a:solidFill>
                    <a:schemeClr val="tx2"/>
                  </a:solidFill>
                  <a:latin typeface="Avenir Next LT Pro (Corps)"/>
                </a:rPr>
                <a:t> non </a:t>
              </a:r>
              <a:r>
                <a:rPr lang="en-US" dirty="0" err="1">
                  <a:solidFill>
                    <a:schemeClr val="tx2"/>
                  </a:solidFill>
                  <a:latin typeface="Avenir Next LT Pro (Corps)"/>
                </a:rPr>
                <a:t>dédiés</a:t>
              </a:r>
              <a:endParaRPr lang="en-US" dirty="0">
                <a:solidFill>
                  <a:schemeClr val="tx2"/>
                </a:solidFill>
                <a:latin typeface="Avenir Next LT Pro (Corps)"/>
              </a:endParaRPr>
            </a:p>
            <a:p>
              <a:pPr>
                <a:lnSpc>
                  <a:spcPct val="100000"/>
                </a:lnSpc>
              </a:pPr>
              <a:endParaRPr lang="en-US" dirty="0">
                <a:solidFill>
                  <a:srgbClr val="005870"/>
                </a:solidFill>
                <a:latin typeface="Avenir Next LT Pro Demi" panose="020B0704020202020204" pitchFamily="34" charset="0"/>
              </a:endParaRPr>
            </a:p>
          </p:txBody>
        </p:sp>
        <p:sp>
          <p:nvSpPr>
            <p:cNvPr id="13" name="Espace réservé du texte 7">
              <a:extLst>
                <a:ext uri="{FF2B5EF4-FFF2-40B4-BE49-F238E27FC236}">
                  <a16:creationId xmlns:a16="http://schemas.microsoft.com/office/drawing/2014/main" id="{F24A1EE9-FC20-A4E2-C95C-876778F21AC2}"/>
                </a:ext>
              </a:extLst>
            </p:cNvPr>
            <p:cNvSpPr txBox="1">
              <a:spLocks/>
            </p:cNvSpPr>
            <p:nvPr/>
          </p:nvSpPr>
          <p:spPr bwMode="gray">
            <a:xfrm>
              <a:off x="6675207" y="3806742"/>
              <a:ext cx="6274088" cy="1790817"/>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paysagers</a:t>
              </a:r>
              <a:endParaRPr lang="en-US" dirty="0">
                <a:solidFill>
                  <a:schemeClr val="tx2"/>
                </a:solidFill>
                <a:latin typeface="Avenir Next LT Pro Demi" panose="020B0704020202020204" pitchFamily="34" charset="0"/>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Pourcentages</a:t>
              </a:r>
              <a:r>
                <a:rPr lang="en-US" dirty="0">
                  <a:solidFill>
                    <a:schemeClr val="tx2"/>
                  </a:solidFill>
                  <a:latin typeface="Avenir Next LT Pro (Corps)"/>
                </a:rPr>
                <a:t> de milieux </a:t>
              </a:r>
              <a:r>
                <a:rPr lang="en-US" dirty="0" err="1">
                  <a:solidFill>
                    <a:schemeClr val="tx2"/>
                  </a:solidFill>
                  <a:latin typeface="Avenir Next LT Pro (Corps)"/>
                </a:rPr>
                <a:t>ouverts</a:t>
              </a:r>
              <a:r>
                <a:rPr lang="en-US" dirty="0">
                  <a:solidFill>
                    <a:schemeClr val="tx2"/>
                  </a:solidFill>
                  <a:latin typeface="Avenir Next LT Pro (Corps)"/>
                </a:rPr>
                <a:t>, </a:t>
              </a:r>
              <a:r>
                <a:rPr lang="en-US" dirty="0" err="1">
                  <a:solidFill>
                    <a:schemeClr val="tx2"/>
                  </a:solidFill>
                  <a:latin typeface="Avenir Next LT Pro (Corps)"/>
                </a:rPr>
                <a:t>agricoles</a:t>
              </a:r>
              <a:r>
                <a:rPr lang="en-US" dirty="0">
                  <a:solidFill>
                    <a:schemeClr val="tx2"/>
                  </a:solidFill>
                  <a:latin typeface="Avenir Next LT Pro (Corps)"/>
                </a:rPr>
                <a:t>, </a:t>
              </a:r>
              <a:r>
                <a:rPr lang="en-US" dirty="0" err="1">
                  <a:solidFill>
                    <a:schemeClr val="tx2"/>
                  </a:solidFill>
                  <a:latin typeface="Avenir Next LT Pro (Corps)"/>
                </a:rPr>
                <a:t>forestiers</a:t>
              </a:r>
              <a:endParaRPr lang="en-US" dirty="0">
                <a:solidFill>
                  <a:schemeClr val="tx2"/>
                </a:solidFill>
                <a:latin typeface="Avenir Next LT Pro (Corps)"/>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Différence</a:t>
              </a:r>
              <a:r>
                <a:rPr lang="en-US" dirty="0">
                  <a:solidFill>
                    <a:schemeClr val="tx2"/>
                  </a:solidFill>
                  <a:latin typeface="Avenir Next LT Pro (Corps)"/>
                </a:rPr>
                <a:t> de </a:t>
              </a:r>
              <a:r>
                <a:rPr lang="en-US" dirty="0" err="1">
                  <a:solidFill>
                    <a:schemeClr val="tx2"/>
                  </a:solidFill>
                  <a:latin typeface="Avenir Next LT Pro (Corps)"/>
                </a:rPr>
                <a:t>ces</a:t>
              </a:r>
              <a:r>
                <a:rPr lang="en-US" dirty="0">
                  <a:solidFill>
                    <a:schemeClr val="tx2"/>
                  </a:solidFill>
                  <a:latin typeface="Avenir Next LT Pro (Corps)"/>
                </a:rPr>
                <a:t> </a:t>
              </a:r>
              <a:r>
                <a:rPr lang="en-US" dirty="0" err="1">
                  <a:solidFill>
                    <a:schemeClr val="tx2"/>
                  </a:solidFill>
                  <a:latin typeface="Avenir Next LT Pro (Corps)"/>
                </a:rPr>
                <a:t>pourcentages</a:t>
              </a:r>
              <a:r>
                <a:rPr lang="en-US" dirty="0">
                  <a:solidFill>
                    <a:schemeClr val="tx2"/>
                  </a:solidFill>
                  <a:latin typeface="Avenir Next LT Pro (Corps)"/>
                </a:rPr>
                <a:t> entre les deux </a:t>
              </a:r>
              <a:r>
                <a:rPr lang="en-US" dirty="0" err="1">
                  <a:solidFill>
                    <a:schemeClr val="tx2"/>
                  </a:solidFill>
                  <a:latin typeface="Avenir Next LT Pro (Corps)"/>
                </a:rPr>
                <a:t>côté</a:t>
              </a:r>
              <a:r>
                <a:rPr lang="en-US" dirty="0">
                  <a:solidFill>
                    <a:schemeClr val="tx2"/>
                  </a:solidFill>
                  <a:latin typeface="Avenir Next LT Pro (Corps)"/>
                </a:rPr>
                <a:t> de la </a:t>
              </a:r>
              <a:r>
                <a:rPr lang="en-US" dirty="0" err="1">
                  <a:solidFill>
                    <a:schemeClr val="tx2"/>
                  </a:solidFill>
                  <a:latin typeface="Avenir Next LT Pro (Corps)"/>
                </a:rPr>
                <a:t>voie</a:t>
              </a:r>
              <a:endParaRPr lang="en-US" dirty="0">
                <a:solidFill>
                  <a:schemeClr val="tx2"/>
                </a:solidFill>
                <a:latin typeface="Avenir Next LT Pro (Corps)"/>
              </a:endParaRPr>
            </a:p>
            <a:p>
              <a:pPr marL="719138" indent="-285750">
                <a:lnSpc>
                  <a:spcPct val="100000"/>
                </a:lnSpc>
                <a:buFont typeface="Arial" panose="020B0604020202020204" pitchFamily="34" charset="0"/>
                <a:buChar char="•"/>
              </a:pPr>
              <a:r>
                <a:rPr lang="en-US" dirty="0">
                  <a:solidFill>
                    <a:schemeClr val="tx2"/>
                  </a:solidFill>
                  <a:latin typeface="Avenir Next LT Pro (Corps)"/>
                </a:rPr>
                <a:t>Distance à </a:t>
              </a:r>
              <a:r>
                <a:rPr lang="en-US" dirty="0" err="1">
                  <a:solidFill>
                    <a:schemeClr val="tx2"/>
                  </a:solidFill>
                  <a:latin typeface="Avenir Next LT Pro (Corps)"/>
                </a:rPr>
                <a:t>l’eau</a:t>
              </a:r>
              <a:endParaRPr lang="en-US" dirty="0">
                <a:solidFill>
                  <a:schemeClr val="tx2"/>
                </a:solidFill>
                <a:latin typeface="Avenir Next LT Pro (Corps)"/>
              </a:endParaRPr>
            </a:p>
          </p:txBody>
        </p:sp>
        <p:sp>
          <p:nvSpPr>
            <p:cNvPr id="15" name="Espace réservé du texte 7">
              <a:extLst>
                <a:ext uri="{FF2B5EF4-FFF2-40B4-BE49-F238E27FC236}">
                  <a16:creationId xmlns:a16="http://schemas.microsoft.com/office/drawing/2014/main" id="{A6547DC2-1037-57DA-EF6E-D61ED723172A}"/>
                </a:ext>
              </a:extLst>
            </p:cNvPr>
            <p:cNvSpPr txBox="1">
              <a:spLocks/>
            </p:cNvSpPr>
            <p:nvPr/>
          </p:nvSpPr>
          <p:spPr bwMode="gray">
            <a:xfrm>
              <a:off x="6675207" y="5258533"/>
              <a:ext cx="6274088" cy="1214148"/>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liés</a:t>
              </a:r>
              <a:r>
                <a:rPr lang="en-US" dirty="0">
                  <a:solidFill>
                    <a:srgbClr val="005870"/>
                  </a:solidFill>
                  <a:latin typeface="Avenir Next LT Pro Demi" panose="020B0704020202020204" pitchFamily="34" charset="0"/>
                </a:rPr>
                <a:t> à la </a:t>
              </a:r>
              <a:r>
                <a:rPr lang="en-US" dirty="0" err="1">
                  <a:solidFill>
                    <a:srgbClr val="005870"/>
                  </a:solidFill>
                  <a:latin typeface="Avenir Next LT Pro Demi" panose="020B0704020202020204" pitchFamily="34" charset="0"/>
                </a:rPr>
                <a:t>connectivité</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fonctionnelle</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chevreuil</a:t>
              </a:r>
              <a:r>
                <a:rPr lang="en-US" dirty="0">
                  <a:solidFill>
                    <a:srgbClr val="005870"/>
                  </a:solidFill>
                  <a:latin typeface="Avenir Next LT Pro Demi" panose="020B0704020202020204" pitchFamily="34" charset="0"/>
                </a:rPr>
                <a:t>)</a:t>
              </a:r>
              <a:endParaRPr lang="en-US" dirty="0">
                <a:solidFill>
                  <a:schemeClr val="tx2"/>
                </a:solidFill>
                <a:latin typeface="Avenir Next LT Pro Demi" panose="020B0704020202020204" pitchFamily="34" charset="0"/>
              </a:endParaRPr>
            </a:p>
          </p:txBody>
        </p:sp>
      </p:grpSp>
      <p:grpSp>
        <p:nvGrpSpPr>
          <p:cNvPr id="41" name="Groupe 40">
            <a:extLst>
              <a:ext uri="{FF2B5EF4-FFF2-40B4-BE49-F238E27FC236}">
                <a16:creationId xmlns:a16="http://schemas.microsoft.com/office/drawing/2014/main" id="{E0E32AFA-E14D-B6B1-673A-6C7F1CCF5F62}"/>
              </a:ext>
            </a:extLst>
          </p:cNvPr>
          <p:cNvGrpSpPr/>
          <p:nvPr/>
        </p:nvGrpSpPr>
        <p:grpSpPr>
          <a:xfrm>
            <a:off x="3788084" y="3196127"/>
            <a:ext cx="889334" cy="1141871"/>
            <a:chOff x="4879810" y="3090438"/>
            <a:chExt cx="1216190" cy="1641832"/>
          </a:xfrm>
        </p:grpSpPr>
        <p:sp>
          <p:nvSpPr>
            <p:cNvPr id="20" name="Flèche : double flèche horizontale 19">
              <a:extLst>
                <a:ext uri="{FF2B5EF4-FFF2-40B4-BE49-F238E27FC236}">
                  <a16:creationId xmlns:a16="http://schemas.microsoft.com/office/drawing/2014/main" id="{FBA908FC-980A-1C8D-E8E1-5AA33BC19338}"/>
                </a:ext>
              </a:extLst>
            </p:cNvPr>
            <p:cNvSpPr/>
            <p:nvPr/>
          </p:nvSpPr>
          <p:spPr>
            <a:xfrm>
              <a:off x="4879810" y="3090438"/>
              <a:ext cx="1169584" cy="335033"/>
            </a:xfrm>
            <a:prstGeom prst="leftRightArrow">
              <a:avLst/>
            </a:prstGeom>
            <a:solidFill>
              <a:srgbClr val="702C4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pic>
          <p:nvPicPr>
            <p:cNvPr id="30" name="Image 29">
              <a:extLst>
                <a:ext uri="{FF2B5EF4-FFF2-40B4-BE49-F238E27FC236}">
                  <a16:creationId xmlns:a16="http://schemas.microsoft.com/office/drawing/2014/main" id="{33D0E988-2C92-F24B-0056-2848540CE6C8}"/>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5028450" y="3550851"/>
              <a:ext cx="1067550" cy="1181419"/>
            </a:xfrm>
            <a:prstGeom prst="rect">
              <a:avLst/>
            </a:prstGeom>
            <a:ln>
              <a:noFill/>
            </a:ln>
          </p:spPr>
        </p:pic>
      </p:grpSp>
      <p:sp>
        <p:nvSpPr>
          <p:cNvPr id="16" name="ZoneTexte 15">
            <a:extLst>
              <a:ext uri="{FF2B5EF4-FFF2-40B4-BE49-F238E27FC236}">
                <a16:creationId xmlns:a16="http://schemas.microsoft.com/office/drawing/2014/main" id="{7056D472-6C02-7B76-BD49-9D3DFAF1EFB1}"/>
              </a:ext>
            </a:extLst>
          </p:cNvPr>
          <p:cNvSpPr txBox="1"/>
          <p:nvPr/>
        </p:nvSpPr>
        <p:spPr>
          <a:xfrm>
            <a:off x="3013675" y="4430551"/>
            <a:ext cx="2519433" cy="923330"/>
          </a:xfrm>
          <a:prstGeom prst="rect">
            <a:avLst/>
          </a:prstGeom>
          <a:noFill/>
        </p:spPr>
        <p:txBody>
          <a:bodyPr wrap="square" rtlCol="0">
            <a:spAutoFit/>
          </a:bodyPr>
          <a:lstStyle/>
          <a:p>
            <a:pPr algn="ctr"/>
            <a:r>
              <a:rPr lang="fr-FR" dirty="0">
                <a:solidFill>
                  <a:schemeClr val="accent3">
                    <a:lumMod val="75000"/>
                  </a:schemeClr>
                </a:solidFill>
                <a:latin typeface="Avenir Next LT Pro (Corps)"/>
                <a:sym typeface="Wingdings" panose="05000000000000000000" pitchFamily="2" charset="2"/>
              </a:rPr>
              <a:t>Modèles </a:t>
            </a:r>
          </a:p>
          <a:p>
            <a:pPr algn="ctr"/>
            <a:r>
              <a:rPr lang="fr-FR" dirty="0">
                <a:solidFill>
                  <a:schemeClr val="accent3">
                    <a:lumMod val="75000"/>
                  </a:schemeClr>
                </a:solidFill>
                <a:latin typeface="Avenir Next LT Pro (Corps)"/>
                <a:sym typeface="Wingdings" panose="05000000000000000000" pitchFamily="2" charset="2"/>
              </a:rPr>
              <a:t>linéaires </a:t>
            </a:r>
          </a:p>
          <a:p>
            <a:pPr algn="ctr"/>
            <a:r>
              <a:rPr lang="fr-FR" dirty="0">
                <a:solidFill>
                  <a:schemeClr val="accent3">
                    <a:lumMod val="75000"/>
                  </a:schemeClr>
                </a:solidFill>
                <a:latin typeface="Avenir Next LT Pro (Corps)"/>
                <a:sym typeface="Wingdings" panose="05000000000000000000" pitchFamily="2" charset="2"/>
              </a:rPr>
              <a:t>généralisés</a:t>
            </a:r>
            <a:endParaRPr lang="fr-FR" dirty="0">
              <a:solidFill>
                <a:schemeClr val="accent3">
                  <a:lumMod val="75000"/>
                </a:schemeClr>
              </a:solidFill>
              <a:latin typeface="Avenir Next LT Pro (Corps)"/>
            </a:endParaRPr>
          </a:p>
        </p:txBody>
      </p:sp>
      <p:sp>
        <p:nvSpPr>
          <p:cNvPr id="28" name="Rectangle : coins arrondis 27">
            <a:extLst>
              <a:ext uri="{FF2B5EF4-FFF2-40B4-BE49-F238E27FC236}">
                <a16:creationId xmlns:a16="http://schemas.microsoft.com/office/drawing/2014/main" id="{4008EAFA-0E70-EF18-DCC3-CA0C7E8F8AC5}"/>
              </a:ext>
            </a:extLst>
          </p:cNvPr>
          <p:cNvSpPr/>
          <p:nvPr/>
        </p:nvSpPr>
        <p:spPr>
          <a:xfrm>
            <a:off x="509452" y="2831193"/>
            <a:ext cx="2894828" cy="1946621"/>
          </a:xfrm>
          <a:prstGeom prst="roundRect">
            <a:avLst>
              <a:gd name="adj" fmla="val 6535"/>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18" name="ZoneTexte 17">
            <a:extLst>
              <a:ext uri="{FF2B5EF4-FFF2-40B4-BE49-F238E27FC236}">
                <a16:creationId xmlns:a16="http://schemas.microsoft.com/office/drawing/2014/main" id="{66A4F869-62CB-B1AC-EBE6-9AAB482BA30A}"/>
              </a:ext>
            </a:extLst>
          </p:cNvPr>
          <p:cNvSpPr txBox="1"/>
          <p:nvPr/>
        </p:nvSpPr>
        <p:spPr>
          <a:xfrm>
            <a:off x="609735" y="3728278"/>
            <a:ext cx="2519433" cy="646331"/>
          </a:xfrm>
          <a:prstGeom prst="rect">
            <a:avLst/>
          </a:prstGeom>
          <a:noFill/>
        </p:spPr>
        <p:txBody>
          <a:bodyPr wrap="square" rtlCol="0">
            <a:spAutoFit/>
          </a:bodyPr>
          <a:lstStyle/>
          <a:p>
            <a:pPr algn="ctr"/>
            <a:r>
              <a:rPr lang="fr-FR" dirty="0">
                <a:solidFill>
                  <a:schemeClr val="tx2"/>
                </a:solidFill>
                <a:latin typeface="Avenir Next LT Pro (Corps)"/>
                <a:sym typeface="Wingdings" panose="05000000000000000000" pitchFamily="2" charset="2"/>
              </a:rPr>
              <a:t>Collisions par sections de 500 m</a:t>
            </a:r>
            <a:endParaRPr lang="fr-FR" dirty="0">
              <a:solidFill>
                <a:schemeClr val="tx2"/>
              </a:solidFill>
              <a:latin typeface="Avenir Next LT Pro (Corps)"/>
            </a:endParaRPr>
          </a:p>
        </p:txBody>
      </p:sp>
      <p:grpSp>
        <p:nvGrpSpPr>
          <p:cNvPr id="25" name="Groupe 24">
            <a:extLst>
              <a:ext uri="{FF2B5EF4-FFF2-40B4-BE49-F238E27FC236}">
                <a16:creationId xmlns:a16="http://schemas.microsoft.com/office/drawing/2014/main" id="{46CA8E69-EAD0-2C35-98BF-97D93B4101EB}"/>
              </a:ext>
            </a:extLst>
          </p:cNvPr>
          <p:cNvGrpSpPr/>
          <p:nvPr/>
        </p:nvGrpSpPr>
        <p:grpSpPr>
          <a:xfrm>
            <a:off x="1312998" y="2951655"/>
            <a:ext cx="1180493" cy="674778"/>
            <a:chOff x="1179456" y="2414892"/>
            <a:chExt cx="1180493" cy="674778"/>
          </a:xfrm>
        </p:grpSpPr>
        <p:pic>
          <p:nvPicPr>
            <p:cNvPr id="2" name="Picture 4" descr="Pin page">
              <a:extLst>
                <a:ext uri="{FF2B5EF4-FFF2-40B4-BE49-F238E27FC236}">
                  <a16:creationId xmlns:a16="http://schemas.microsoft.com/office/drawing/2014/main" id="{3F5452E4-9741-8067-B235-A7B55E8D564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a:off x="1913953" y="2717800"/>
              <a:ext cx="434672" cy="247223"/>
            </a:xfrm>
            <a:prstGeom prst="rect">
              <a:avLst/>
            </a:prstGeom>
            <a:noFill/>
            <a:extLst>
              <a:ext uri="{909E8E84-426E-40DD-AFC4-6F175D3DCCD1}">
                <a14:hiddenFill xmlns:a14="http://schemas.microsoft.com/office/drawing/2010/main">
                  <a:solidFill>
                    <a:srgbClr val="FFFFFF"/>
                  </a:solidFill>
                </a14:hiddenFill>
              </a:ext>
            </a:extLst>
          </p:spPr>
        </p:pic>
        <p:pic>
          <p:nvPicPr>
            <p:cNvPr id="19" name="Graphique 18" descr="Train jouet avec un remplissage uni">
              <a:extLst>
                <a:ext uri="{FF2B5EF4-FFF2-40B4-BE49-F238E27FC236}">
                  <a16:creationId xmlns:a16="http://schemas.microsoft.com/office/drawing/2014/main" id="{EE16CC4C-C219-9F73-323D-F1EB25C1DF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79456" y="2414892"/>
              <a:ext cx="674778" cy="674778"/>
            </a:xfrm>
            <a:prstGeom prst="rect">
              <a:avLst/>
            </a:prstGeom>
          </p:spPr>
        </p:pic>
        <p:sp>
          <p:nvSpPr>
            <p:cNvPr id="23" name="Signe de multiplication 22">
              <a:extLst>
                <a:ext uri="{FF2B5EF4-FFF2-40B4-BE49-F238E27FC236}">
                  <a16:creationId xmlns:a16="http://schemas.microsoft.com/office/drawing/2014/main" id="{5D2377D6-9287-AD4D-3B37-4C08EB328725}"/>
                </a:ext>
              </a:extLst>
            </p:cNvPr>
            <p:cNvSpPr/>
            <p:nvPr/>
          </p:nvSpPr>
          <p:spPr>
            <a:xfrm>
              <a:off x="1913952" y="2635587"/>
              <a:ext cx="445997" cy="388254"/>
            </a:xfrm>
            <a:prstGeom prst="mathMultiply">
              <a:avLst>
                <a:gd name="adj1" fmla="val 7364"/>
              </a:avLst>
            </a:prstGeom>
            <a:solidFill>
              <a:srgbClr val="D52B1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grpSp>
    </p:spTree>
    <p:extLst>
      <p:ext uri="{BB962C8B-B14F-4D97-AF65-F5344CB8AC3E}">
        <p14:creationId xmlns:p14="http://schemas.microsoft.com/office/powerpoint/2010/main" val="1372190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0F2B7-3FDD-715A-D2B4-B465574DC671}"/>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ED0ADE24-4BB6-1662-380B-79E5C58BE9C7}"/>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Distribution spatiale des collisions – Résultat descriptif</a:t>
            </a:r>
          </a:p>
        </p:txBody>
      </p:sp>
      <p:sp>
        <p:nvSpPr>
          <p:cNvPr id="20" name="Espace réservé du texte 19">
            <a:extLst>
              <a:ext uri="{FF2B5EF4-FFF2-40B4-BE49-F238E27FC236}">
                <a16:creationId xmlns:a16="http://schemas.microsoft.com/office/drawing/2014/main" id="{E75252B9-FA5D-0A43-75BB-84D46E18B5F6}"/>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Collisions</a:t>
            </a:r>
          </a:p>
        </p:txBody>
      </p:sp>
      <p:sp>
        <p:nvSpPr>
          <p:cNvPr id="2" name="Espace réservé du numéro de diapositive 9">
            <a:extLst>
              <a:ext uri="{FF2B5EF4-FFF2-40B4-BE49-F238E27FC236}">
                <a16:creationId xmlns:a16="http://schemas.microsoft.com/office/drawing/2014/main" id="{B11AA17C-06BC-C8C9-B37A-1F11B67BA937}"/>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11</a:t>
            </a:fld>
            <a:endParaRPr lang="fr-FR"/>
          </a:p>
        </p:txBody>
      </p:sp>
      <p:pic>
        <p:nvPicPr>
          <p:cNvPr id="6" name="Image 5">
            <a:extLst>
              <a:ext uri="{FF2B5EF4-FFF2-40B4-BE49-F238E27FC236}">
                <a16:creationId xmlns:a16="http://schemas.microsoft.com/office/drawing/2014/main" id="{4110B7A5-B7EA-462F-EA1D-CB0B25589871}"/>
              </a:ext>
            </a:extLst>
          </p:cNvPr>
          <p:cNvPicPr>
            <a:picLocks noChangeAspect="1"/>
          </p:cNvPicPr>
          <p:nvPr/>
        </p:nvPicPr>
        <p:blipFill rotWithShape="1">
          <a:blip r:embed="rId3">
            <a:extLst>
              <a:ext uri="{28A0092B-C50C-407E-A947-70E740481C1C}">
                <a14:useLocalDpi xmlns:a14="http://schemas.microsoft.com/office/drawing/2010/main" val="0"/>
              </a:ext>
            </a:extLst>
          </a:blip>
          <a:srcRect t="-79" b="19734"/>
          <a:stretch>
            <a:fillRect/>
          </a:stretch>
        </p:blipFill>
        <p:spPr bwMode="auto">
          <a:xfrm>
            <a:off x="855459" y="857903"/>
            <a:ext cx="7504386" cy="5941663"/>
          </a:xfrm>
          <a:prstGeom prst="rect">
            <a:avLst/>
          </a:prstGeom>
          <a:noFill/>
          <a:ln w="9525" cap="flat" cmpd="sng" algn="ctr">
            <a:solidFill>
              <a:srgbClr val="E8E8E8">
                <a:lumMod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pic>
        <p:nvPicPr>
          <p:cNvPr id="8" name="Image 7">
            <a:extLst>
              <a:ext uri="{FF2B5EF4-FFF2-40B4-BE49-F238E27FC236}">
                <a16:creationId xmlns:a16="http://schemas.microsoft.com/office/drawing/2014/main" id="{1D9A4F68-785F-76A5-9A81-0D0F6FD87341}"/>
              </a:ext>
            </a:extLst>
          </p:cNvPr>
          <p:cNvPicPr>
            <a:picLocks noChangeAspect="1"/>
          </p:cNvPicPr>
          <p:nvPr/>
        </p:nvPicPr>
        <p:blipFill rotWithShape="1">
          <a:blip r:embed="rId3">
            <a:extLst>
              <a:ext uri="{28A0092B-C50C-407E-A947-70E740481C1C}">
                <a14:useLocalDpi xmlns:a14="http://schemas.microsoft.com/office/drawing/2010/main" val="0"/>
              </a:ext>
            </a:extLst>
          </a:blip>
          <a:srcRect l="31246" t="73514" r="36678" b="470"/>
          <a:stretch>
            <a:fillRect/>
          </a:stretch>
        </p:blipFill>
        <p:spPr bwMode="auto">
          <a:xfrm>
            <a:off x="9039618" y="2728533"/>
            <a:ext cx="2434832" cy="1946025"/>
          </a:xfrm>
          <a:prstGeom prst="rect">
            <a:avLst/>
          </a:prstGeom>
          <a:noFill/>
          <a:ln w="9525" cap="flat" cmpd="sng" algn="ctr">
            <a:solidFill>
              <a:srgbClr val="E8E8E8">
                <a:lumMod val="75000"/>
              </a:srgb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10" name="Rectangle 9">
            <a:extLst>
              <a:ext uri="{FF2B5EF4-FFF2-40B4-BE49-F238E27FC236}">
                <a16:creationId xmlns:a16="http://schemas.microsoft.com/office/drawing/2014/main" id="{A74FF621-DAFA-4DA0-04B1-C41E794BB848}"/>
              </a:ext>
            </a:extLst>
          </p:cNvPr>
          <p:cNvSpPr/>
          <p:nvPr/>
        </p:nvSpPr>
        <p:spPr>
          <a:xfrm>
            <a:off x="3271786" y="6327836"/>
            <a:ext cx="2367280" cy="47173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spTree>
    <p:extLst>
      <p:ext uri="{BB962C8B-B14F-4D97-AF65-F5344CB8AC3E}">
        <p14:creationId xmlns:p14="http://schemas.microsoft.com/office/powerpoint/2010/main" val="3564680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AF4CCEB-4DF7-4FFA-A7C2-C022150698F9}"/>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Fonctionnalité des ouvrages non dédiés à la faune</a:t>
            </a:r>
          </a:p>
        </p:txBody>
      </p:sp>
      <p:sp>
        <p:nvSpPr>
          <p:cNvPr id="20" name="Espace réservé du texte 19">
            <a:extLst>
              <a:ext uri="{FF2B5EF4-FFF2-40B4-BE49-F238E27FC236}">
                <a16:creationId xmlns:a16="http://schemas.microsoft.com/office/drawing/2014/main" id="{E703E678-ACA1-DEFE-3C2D-8AD601D7F247}"/>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Ouvrages</a:t>
            </a:r>
          </a:p>
        </p:txBody>
      </p:sp>
      <p:pic>
        <p:nvPicPr>
          <p:cNvPr id="12" name="Image 11">
            <a:extLst>
              <a:ext uri="{FF2B5EF4-FFF2-40B4-BE49-F238E27FC236}">
                <a16:creationId xmlns:a16="http://schemas.microsoft.com/office/drawing/2014/main" id="{22A3EABF-141D-9943-44E5-589FEF7C28E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a:xfrm>
            <a:off x="1420540" y="731534"/>
            <a:ext cx="5072858" cy="3186540"/>
          </a:xfrm>
          <a:prstGeom prst="roundRect">
            <a:avLst>
              <a:gd name="adj" fmla="val 5422"/>
            </a:avLst>
          </a:prstGeom>
          <a:effectLst>
            <a:outerShdw blurRad="50800" dist="38100" dir="2700000" algn="tl" rotWithShape="0">
              <a:prstClr val="black">
                <a:alpha val="40000"/>
              </a:prstClr>
            </a:outerShdw>
          </a:effectLst>
        </p:spPr>
      </p:pic>
      <p:pic>
        <p:nvPicPr>
          <p:cNvPr id="18" name="Image 17">
            <a:extLst>
              <a:ext uri="{FF2B5EF4-FFF2-40B4-BE49-F238E27FC236}">
                <a16:creationId xmlns:a16="http://schemas.microsoft.com/office/drawing/2014/main" id="{764E2869-A5AA-AE2D-6914-CA9C9A164D0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40"/>
          <a:stretch/>
        </p:blipFill>
        <p:spPr>
          <a:xfrm rot="5400000">
            <a:off x="8266331" y="560128"/>
            <a:ext cx="3394987" cy="3658603"/>
          </a:xfrm>
          <a:prstGeom prst="roundRect">
            <a:avLst>
              <a:gd name="adj" fmla="val 4415"/>
            </a:avLst>
          </a:prstGeom>
          <a:effectLst>
            <a:outerShdw blurRad="50800" dist="38100" dir="2700000" algn="tl" rotWithShape="0">
              <a:prstClr val="black">
                <a:alpha val="40000"/>
              </a:prstClr>
            </a:outerShdw>
          </a:effectLst>
        </p:spPr>
      </p:pic>
      <p:pic>
        <p:nvPicPr>
          <p:cNvPr id="21" name="Image 20">
            <a:extLst>
              <a:ext uri="{FF2B5EF4-FFF2-40B4-BE49-F238E27FC236}">
                <a16:creationId xmlns:a16="http://schemas.microsoft.com/office/drawing/2014/main" id="{631B658E-1888-DFBD-C849-143813F5D40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2873" y="3731783"/>
            <a:ext cx="4074695" cy="3079219"/>
          </a:xfrm>
          <a:prstGeom prst="roundRect">
            <a:avLst>
              <a:gd name="adj" fmla="val 5659"/>
            </a:avLst>
          </a:prstGeom>
          <a:effectLst>
            <a:outerShdw blurRad="50800" dist="38100" dir="2700000" algn="tl" rotWithShape="0">
              <a:prstClr val="black">
                <a:alpha val="40000"/>
              </a:prstClr>
            </a:outerShdw>
          </a:effectLst>
        </p:spPr>
      </p:pic>
      <p:sp>
        <p:nvSpPr>
          <p:cNvPr id="2" name="Espace réservé du numéro de diapositive 9">
            <a:extLst>
              <a:ext uri="{FF2B5EF4-FFF2-40B4-BE49-F238E27FC236}">
                <a16:creationId xmlns:a16="http://schemas.microsoft.com/office/drawing/2014/main" id="{CB1522A9-0EC9-B889-448F-7FEC3779FCFE}"/>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12</a:t>
            </a:fld>
            <a:endParaRPr lang="fr-FR"/>
          </a:p>
        </p:txBody>
      </p:sp>
      <p:pic>
        <p:nvPicPr>
          <p:cNvPr id="16" name="Image 15">
            <a:extLst>
              <a:ext uri="{FF2B5EF4-FFF2-40B4-BE49-F238E27FC236}">
                <a16:creationId xmlns:a16="http://schemas.microsoft.com/office/drawing/2014/main" id="{D5FFC21B-93EE-DB7C-EC7C-681A9257119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rot="5400000">
            <a:off x="6046808" y="3698019"/>
            <a:ext cx="3198688" cy="3027279"/>
          </a:xfrm>
          <a:prstGeom prst="roundRect">
            <a:avLst>
              <a:gd name="adj" fmla="val 6042"/>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70278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76055B1-FB73-6948-BF40-2AAB7ED4D012}"/>
              </a:ext>
            </a:extLst>
          </p:cNvPr>
          <p:cNvSpPr>
            <a:spLocks noGrp="1"/>
          </p:cNvSpPr>
          <p:nvPr>
            <p:ph type="title"/>
          </p:nvPr>
        </p:nvSpPr>
        <p:spPr/>
        <p:txBody>
          <a:bodyPr>
            <a:normAutofit fontScale="90000"/>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fr-FR" sz="2800" dirty="0">
                <a:solidFill>
                  <a:srgbClr val="FFFFFF"/>
                </a:solidFill>
                <a:latin typeface="+mj-lt"/>
                <a:ea typeface="+mj-ea"/>
                <a:cs typeface="+mj-cs"/>
              </a:rPr>
              <a:t>40 ouvrages suivis par pièges photographiques en Bretagne Sud</a:t>
            </a:r>
          </a:p>
        </p:txBody>
      </p:sp>
      <p:sp>
        <p:nvSpPr>
          <p:cNvPr id="7" name="Espace réservé du texte 6">
            <a:extLst>
              <a:ext uri="{FF2B5EF4-FFF2-40B4-BE49-F238E27FC236}">
                <a16:creationId xmlns:a16="http://schemas.microsoft.com/office/drawing/2014/main" id="{AA733AA8-7465-7358-5FD2-DD7EB33E1C07}"/>
              </a:ext>
            </a:extLst>
          </p:cNvPr>
          <p:cNvSpPr>
            <a:spLocks noGrp="1"/>
          </p:cNvSpPr>
          <p:nvPr>
            <p:ph type="body" sz="quarter" idx="19"/>
          </p:nvPr>
        </p:nvSpPr>
        <p:spPr/>
        <p:txBody>
          <a:bodyPr/>
          <a:lstStyle/>
          <a:p>
            <a:endParaRPr lang="fr-FR"/>
          </a:p>
        </p:txBody>
      </p:sp>
      <p:sp>
        <p:nvSpPr>
          <p:cNvPr id="6" name="Espace réservé du texte 5">
            <a:extLst>
              <a:ext uri="{FF2B5EF4-FFF2-40B4-BE49-F238E27FC236}">
                <a16:creationId xmlns:a16="http://schemas.microsoft.com/office/drawing/2014/main" id="{F3B65EE6-9194-A57B-5D09-E57BC9E67244}"/>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latin typeface="+mj-lt"/>
                <a:ea typeface="+mj-ea"/>
                <a:cs typeface="+mj-cs"/>
              </a:rPr>
              <a:t>Ouvrages</a:t>
            </a:r>
          </a:p>
        </p:txBody>
      </p:sp>
      <p:pic>
        <p:nvPicPr>
          <p:cNvPr id="2" name="Image 1" descr="Une image contenant carte, capture d’écran, aérien&#10;&#10;Description générée automatiquement">
            <a:extLst>
              <a:ext uri="{FF2B5EF4-FFF2-40B4-BE49-F238E27FC236}">
                <a16:creationId xmlns:a16="http://schemas.microsoft.com/office/drawing/2014/main" id="{ED371017-F2B7-B7F7-825D-A002DED0CBA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2795" y="930492"/>
            <a:ext cx="10999435" cy="3513930"/>
          </a:xfrm>
          <a:prstGeom prst="rect">
            <a:avLst/>
          </a:prstGeom>
          <a:effectLst>
            <a:outerShdw blurRad="50800" dist="38100" dir="2700000" algn="tl" rotWithShape="0">
              <a:prstClr val="black">
                <a:alpha val="40000"/>
              </a:prstClr>
            </a:outerShdw>
          </a:effectLst>
        </p:spPr>
      </p:pic>
      <p:grpSp>
        <p:nvGrpSpPr>
          <p:cNvPr id="3" name="Group 5">
            <a:extLst>
              <a:ext uri="{FF2B5EF4-FFF2-40B4-BE49-F238E27FC236}">
                <a16:creationId xmlns:a16="http://schemas.microsoft.com/office/drawing/2014/main" id="{2BEBB619-2C91-A10D-044C-BA05D8BD47DB}"/>
              </a:ext>
            </a:extLst>
          </p:cNvPr>
          <p:cNvGrpSpPr>
            <a:grpSpLocks noChangeAspect="1"/>
          </p:cNvGrpSpPr>
          <p:nvPr/>
        </p:nvGrpSpPr>
        <p:grpSpPr bwMode="auto">
          <a:xfrm>
            <a:off x="9889756" y="4404824"/>
            <a:ext cx="1997499" cy="2024944"/>
            <a:chOff x="2885" y="448"/>
            <a:chExt cx="2329" cy="2361"/>
          </a:xfrm>
          <a:solidFill>
            <a:schemeClr val="tx1">
              <a:lumMod val="60000"/>
              <a:lumOff val="40000"/>
            </a:schemeClr>
          </a:solidFill>
          <a:effectLst>
            <a:outerShdw blurRad="50800" dist="38100" dir="2700000" algn="tl" rotWithShape="0">
              <a:prstClr val="black">
                <a:alpha val="40000"/>
              </a:prstClr>
            </a:outerShdw>
          </a:effectLst>
        </p:grpSpPr>
        <p:sp>
          <p:nvSpPr>
            <p:cNvPr id="5" name="Freeform 10">
              <a:extLst>
                <a:ext uri="{FF2B5EF4-FFF2-40B4-BE49-F238E27FC236}">
                  <a16:creationId xmlns:a16="http://schemas.microsoft.com/office/drawing/2014/main" id="{1161A94B-9094-8461-B18E-2F5450C12545}"/>
                </a:ext>
              </a:extLst>
            </p:cNvPr>
            <p:cNvSpPr>
              <a:spLocks noEditPoints="1"/>
            </p:cNvSpPr>
            <p:nvPr/>
          </p:nvSpPr>
          <p:spPr bwMode="auto">
            <a:xfrm>
              <a:off x="4252" y="1169"/>
              <a:ext cx="784" cy="604"/>
            </a:xfrm>
            <a:custGeom>
              <a:avLst/>
              <a:gdLst>
                <a:gd name="T0" fmla="*/ 755 w 784"/>
                <a:gd name="T1" fmla="*/ 229 h 604"/>
                <a:gd name="T2" fmla="*/ 771 w 784"/>
                <a:gd name="T3" fmla="*/ 201 h 604"/>
                <a:gd name="T4" fmla="*/ 762 w 784"/>
                <a:gd name="T5" fmla="*/ 168 h 604"/>
                <a:gd name="T6" fmla="*/ 723 w 784"/>
                <a:gd name="T7" fmla="*/ 143 h 604"/>
                <a:gd name="T8" fmla="*/ 661 w 784"/>
                <a:gd name="T9" fmla="*/ 126 h 604"/>
                <a:gd name="T10" fmla="*/ 612 w 784"/>
                <a:gd name="T11" fmla="*/ 115 h 604"/>
                <a:gd name="T12" fmla="*/ 552 w 784"/>
                <a:gd name="T13" fmla="*/ 119 h 604"/>
                <a:gd name="T14" fmla="*/ 518 w 784"/>
                <a:gd name="T15" fmla="*/ 150 h 604"/>
                <a:gd name="T16" fmla="*/ 471 w 784"/>
                <a:gd name="T17" fmla="*/ 188 h 604"/>
                <a:gd name="T18" fmla="*/ 462 w 784"/>
                <a:gd name="T19" fmla="*/ 210 h 604"/>
                <a:gd name="T20" fmla="*/ 424 w 784"/>
                <a:gd name="T21" fmla="*/ 190 h 604"/>
                <a:gd name="T22" fmla="*/ 398 w 784"/>
                <a:gd name="T23" fmla="*/ 182 h 604"/>
                <a:gd name="T24" fmla="*/ 379 w 784"/>
                <a:gd name="T25" fmla="*/ 162 h 604"/>
                <a:gd name="T26" fmla="*/ 375 w 784"/>
                <a:gd name="T27" fmla="*/ 126 h 604"/>
                <a:gd name="T28" fmla="*/ 357 w 784"/>
                <a:gd name="T29" fmla="*/ 106 h 604"/>
                <a:gd name="T30" fmla="*/ 317 w 784"/>
                <a:gd name="T31" fmla="*/ 97 h 604"/>
                <a:gd name="T32" fmla="*/ 268 w 784"/>
                <a:gd name="T33" fmla="*/ 115 h 604"/>
                <a:gd name="T34" fmla="*/ 248 w 784"/>
                <a:gd name="T35" fmla="*/ 114 h 604"/>
                <a:gd name="T36" fmla="*/ 192 w 784"/>
                <a:gd name="T37" fmla="*/ 126 h 604"/>
                <a:gd name="T38" fmla="*/ 183 w 784"/>
                <a:gd name="T39" fmla="*/ 110 h 604"/>
                <a:gd name="T40" fmla="*/ 149 w 784"/>
                <a:gd name="T41" fmla="*/ 68 h 604"/>
                <a:gd name="T42" fmla="*/ 141 w 784"/>
                <a:gd name="T43" fmla="*/ 36 h 604"/>
                <a:gd name="T44" fmla="*/ 36 w 784"/>
                <a:gd name="T45" fmla="*/ 9 h 604"/>
                <a:gd name="T46" fmla="*/ 16 w 784"/>
                <a:gd name="T47" fmla="*/ 61 h 604"/>
                <a:gd name="T48" fmla="*/ 51 w 784"/>
                <a:gd name="T49" fmla="*/ 114 h 604"/>
                <a:gd name="T50" fmla="*/ 31 w 784"/>
                <a:gd name="T51" fmla="*/ 162 h 604"/>
                <a:gd name="T52" fmla="*/ 2 w 784"/>
                <a:gd name="T53" fmla="*/ 182 h 604"/>
                <a:gd name="T54" fmla="*/ 2 w 784"/>
                <a:gd name="T55" fmla="*/ 228 h 604"/>
                <a:gd name="T56" fmla="*/ 4 w 784"/>
                <a:gd name="T57" fmla="*/ 237 h 604"/>
                <a:gd name="T58" fmla="*/ 2 w 784"/>
                <a:gd name="T59" fmla="*/ 286 h 604"/>
                <a:gd name="T60" fmla="*/ 40 w 784"/>
                <a:gd name="T61" fmla="*/ 369 h 604"/>
                <a:gd name="T62" fmla="*/ 62 w 784"/>
                <a:gd name="T63" fmla="*/ 463 h 604"/>
                <a:gd name="T64" fmla="*/ 111 w 784"/>
                <a:gd name="T65" fmla="*/ 472 h 604"/>
                <a:gd name="T66" fmla="*/ 141 w 784"/>
                <a:gd name="T67" fmla="*/ 445 h 604"/>
                <a:gd name="T68" fmla="*/ 141 w 784"/>
                <a:gd name="T69" fmla="*/ 447 h 604"/>
                <a:gd name="T70" fmla="*/ 214 w 784"/>
                <a:gd name="T71" fmla="*/ 526 h 604"/>
                <a:gd name="T72" fmla="*/ 196 w 784"/>
                <a:gd name="T73" fmla="*/ 572 h 604"/>
                <a:gd name="T74" fmla="*/ 210 w 784"/>
                <a:gd name="T75" fmla="*/ 601 h 604"/>
                <a:gd name="T76" fmla="*/ 268 w 784"/>
                <a:gd name="T77" fmla="*/ 604 h 604"/>
                <a:gd name="T78" fmla="*/ 293 w 784"/>
                <a:gd name="T79" fmla="*/ 564 h 604"/>
                <a:gd name="T80" fmla="*/ 341 w 784"/>
                <a:gd name="T81" fmla="*/ 563 h 604"/>
                <a:gd name="T82" fmla="*/ 360 w 784"/>
                <a:gd name="T83" fmla="*/ 597 h 604"/>
                <a:gd name="T84" fmla="*/ 409 w 784"/>
                <a:gd name="T85" fmla="*/ 514 h 604"/>
                <a:gd name="T86" fmla="*/ 458 w 784"/>
                <a:gd name="T87" fmla="*/ 521 h 604"/>
                <a:gd name="T88" fmla="*/ 480 w 784"/>
                <a:gd name="T89" fmla="*/ 548 h 604"/>
                <a:gd name="T90" fmla="*/ 522 w 784"/>
                <a:gd name="T91" fmla="*/ 548 h 604"/>
                <a:gd name="T92" fmla="*/ 563 w 784"/>
                <a:gd name="T93" fmla="*/ 568 h 604"/>
                <a:gd name="T94" fmla="*/ 610 w 784"/>
                <a:gd name="T95" fmla="*/ 487 h 604"/>
                <a:gd name="T96" fmla="*/ 661 w 784"/>
                <a:gd name="T97" fmla="*/ 385 h 604"/>
                <a:gd name="T98" fmla="*/ 771 w 784"/>
                <a:gd name="T99" fmla="*/ 267 h 604"/>
                <a:gd name="T100" fmla="*/ 748 w 784"/>
                <a:gd name="T101" fmla="*/ 244 h 604"/>
                <a:gd name="T102" fmla="*/ 484 w 784"/>
                <a:gd name="T103" fmla="*/ 229 h 604"/>
                <a:gd name="T104" fmla="*/ 484 w 784"/>
                <a:gd name="T105" fmla="*/ 22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84" h="604">
                  <a:moveTo>
                    <a:pt x="748" y="244"/>
                  </a:moveTo>
                  <a:lnTo>
                    <a:pt x="755" y="229"/>
                  </a:lnTo>
                  <a:lnTo>
                    <a:pt x="784" y="226"/>
                  </a:lnTo>
                  <a:lnTo>
                    <a:pt x="771" y="201"/>
                  </a:lnTo>
                  <a:lnTo>
                    <a:pt x="759" y="201"/>
                  </a:lnTo>
                  <a:lnTo>
                    <a:pt x="762" y="168"/>
                  </a:lnTo>
                  <a:lnTo>
                    <a:pt x="726" y="144"/>
                  </a:lnTo>
                  <a:lnTo>
                    <a:pt x="723" y="143"/>
                  </a:lnTo>
                  <a:lnTo>
                    <a:pt x="681" y="110"/>
                  </a:lnTo>
                  <a:lnTo>
                    <a:pt x="661" y="126"/>
                  </a:lnTo>
                  <a:lnTo>
                    <a:pt x="647" y="112"/>
                  </a:lnTo>
                  <a:lnTo>
                    <a:pt x="612" y="115"/>
                  </a:lnTo>
                  <a:lnTo>
                    <a:pt x="596" y="92"/>
                  </a:lnTo>
                  <a:lnTo>
                    <a:pt x="552" y="119"/>
                  </a:lnTo>
                  <a:lnTo>
                    <a:pt x="543" y="141"/>
                  </a:lnTo>
                  <a:lnTo>
                    <a:pt x="518" y="150"/>
                  </a:lnTo>
                  <a:lnTo>
                    <a:pt x="520" y="184"/>
                  </a:lnTo>
                  <a:lnTo>
                    <a:pt x="471" y="188"/>
                  </a:lnTo>
                  <a:lnTo>
                    <a:pt x="462" y="204"/>
                  </a:lnTo>
                  <a:lnTo>
                    <a:pt x="462" y="210"/>
                  </a:lnTo>
                  <a:lnTo>
                    <a:pt x="440" y="217"/>
                  </a:lnTo>
                  <a:lnTo>
                    <a:pt x="424" y="190"/>
                  </a:lnTo>
                  <a:lnTo>
                    <a:pt x="415" y="199"/>
                  </a:lnTo>
                  <a:lnTo>
                    <a:pt x="398" y="182"/>
                  </a:lnTo>
                  <a:lnTo>
                    <a:pt x="384" y="184"/>
                  </a:lnTo>
                  <a:lnTo>
                    <a:pt x="379" y="162"/>
                  </a:lnTo>
                  <a:lnTo>
                    <a:pt x="391" y="153"/>
                  </a:lnTo>
                  <a:lnTo>
                    <a:pt x="375" y="126"/>
                  </a:lnTo>
                  <a:lnTo>
                    <a:pt x="360" y="128"/>
                  </a:lnTo>
                  <a:lnTo>
                    <a:pt x="357" y="106"/>
                  </a:lnTo>
                  <a:lnTo>
                    <a:pt x="339" y="99"/>
                  </a:lnTo>
                  <a:lnTo>
                    <a:pt x="317" y="97"/>
                  </a:lnTo>
                  <a:lnTo>
                    <a:pt x="312" y="114"/>
                  </a:lnTo>
                  <a:lnTo>
                    <a:pt x="268" y="115"/>
                  </a:lnTo>
                  <a:lnTo>
                    <a:pt x="265" y="126"/>
                  </a:lnTo>
                  <a:lnTo>
                    <a:pt x="248" y="114"/>
                  </a:lnTo>
                  <a:lnTo>
                    <a:pt x="230" y="124"/>
                  </a:lnTo>
                  <a:lnTo>
                    <a:pt x="192" y="126"/>
                  </a:lnTo>
                  <a:lnTo>
                    <a:pt x="192" y="108"/>
                  </a:lnTo>
                  <a:lnTo>
                    <a:pt x="183" y="110"/>
                  </a:lnTo>
                  <a:lnTo>
                    <a:pt x="163" y="59"/>
                  </a:lnTo>
                  <a:lnTo>
                    <a:pt x="149" y="68"/>
                  </a:lnTo>
                  <a:lnTo>
                    <a:pt x="134" y="54"/>
                  </a:lnTo>
                  <a:lnTo>
                    <a:pt x="141" y="36"/>
                  </a:lnTo>
                  <a:lnTo>
                    <a:pt x="102" y="0"/>
                  </a:lnTo>
                  <a:lnTo>
                    <a:pt x="36" y="9"/>
                  </a:lnTo>
                  <a:lnTo>
                    <a:pt x="36" y="38"/>
                  </a:lnTo>
                  <a:lnTo>
                    <a:pt x="16" y="61"/>
                  </a:lnTo>
                  <a:lnTo>
                    <a:pt x="33" y="68"/>
                  </a:lnTo>
                  <a:lnTo>
                    <a:pt x="51" y="114"/>
                  </a:lnTo>
                  <a:lnTo>
                    <a:pt x="31" y="135"/>
                  </a:lnTo>
                  <a:lnTo>
                    <a:pt x="31" y="162"/>
                  </a:lnTo>
                  <a:lnTo>
                    <a:pt x="0" y="179"/>
                  </a:lnTo>
                  <a:lnTo>
                    <a:pt x="2" y="182"/>
                  </a:lnTo>
                  <a:lnTo>
                    <a:pt x="24" y="222"/>
                  </a:lnTo>
                  <a:lnTo>
                    <a:pt x="2" y="228"/>
                  </a:lnTo>
                  <a:lnTo>
                    <a:pt x="0" y="228"/>
                  </a:lnTo>
                  <a:lnTo>
                    <a:pt x="4" y="237"/>
                  </a:lnTo>
                  <a:lnTo>
                    <a:pt x="15" y="260"/>
                  </a:lnTo>
                  <a:lnTo>
                    <a:pt x="2" y="286"/>
                  </a:lnTo>
                  <a:lnTo>
                    <a:pt x="24" y="307"/>
                  </a:lnTo>
                  <a:lnTo>
                    <a:pt x="40" y="369"/>
                  </a:lnTo>
                  <a:lnTo>
                    <a:pt x="31" y="430"/>
                  </a:lnTo>
                  <a:lnTo>
                    <a:pt x="62" y="463"/>
                  </a:lnTo>
                  <a:lnTo>
                    <a:pt x="100" y="452"/>
                  </a:lnTo>
                  <a:lnTo>
                    <a:pt x="111" y="472"/>
                  </a:lnTo>
                  <a:lnTo>
                    <a:pt x="141" y="447"/>
                  </a:lnTo>
                  <a:lnTo>
                    <a:pt x="141" y="445"/>
                  </a:lnTo>
                  <a:lnTo>
                    <a:pt x="143" y="445"/>
                  </a:lnTo>
                  <a:lnTo>
                    <a:pt x="141" y="447"/>
                  </a:lnTo>
                  <a:lnTo>
                    <a:pt x="163" y="501"/>
                  </a:lnTo>
                  <a:lnTo>
                    <a:pt x="214" y="526"/>
                  </a:lnTo>
                  <a:lnTo>
                    <a:pt x="214" y="559"/>
                  </a:lnTo>
                  <a:lnTo>
                    <a:pt x="196" y="572"/>
                  </a:lnTo>
                  <a:lnTo>
                    <a:pt x="192" y="590"/>
                  </a:lnTo>
                  <a:lnTo>
                    <a:pt x="210" y="601"/>
                  </a:lnTo>
                  <a:lnTo>
                    <a:pt x="232" y="592"/>
                  </a:lnTo>
                  <a:lnTo>
                    <a:pt x="268" y="604"/>
                  </a:lnTo>
                  <a:lnTo>
                    <a:pt x="286" y="586"/>
                  </a:lnTo>
                  <a:lnTo>
                    <a:pt x="293" y="564"/>
                  </a:lnTo>
                  <a:lnTo>
                    <a:pt x="328" y="574"/>
                  </a:lnTo>
                  <a:lnTo>
                    <a:pt x="341" y="563"/>
                  </a:lnTo>
                  <a:lnTo>
                    <a:pt x="350" y="595"/>
                  </a:lnTo>
                  <a:lnTo>
                    <a:pt x="360" y="597"/>
                  </a:lnTo>
                  <a:lnTo>
                    <a:pt x="388" y="505"/>
                  </a:lnTo>
                  <a:lnTo>
                    <a:pt x="409" y="514"/>
                  </a:lnTo>
                  <a:lnTo>
                    <a:pt x="431" y="501"/>
                  </a:lnTo>
                  <a:lnTo>
                    <a:pt x="458" y="521"/>
                  </a:lnTo>
                  <a:lnTo>
                    <a:pt x="475" y="557"/>
                  </a:lnTo>
                  <a:lnTo>
                    <a:pt x="480" y="548"/>
                  </a:lnTo>
                  <a:lnTo>
                    <a:pt x="496" y="570"/>
                  </a:lnTo>
                  <a:lnTo>
                    <a:pt x="522" y="548"/>
                  </a:lnTo>
                  <a:lnTo>
                    <a:pt x="538" y="570"/>
                  </a:lnTo>
                  <a:lnTo>
                    <a:pt x="563" y="568"/>
                  </a:lnTo>
                  <a:lnTo>
                    <a:pt x="598" y="526"/>
                  </a:lnTo>
                  <a:lnTo>
                    <a:pt x="610" y="487"/>
                  </a:lnTo>
                  <a:lnTo>
                    <a:pt x="665" y="429"/>
                  </a:lnTo>
                  <a:lnTo>
                    <a:pt x="661" y="385"/>
                  </a:lnTo>
                  <a:lnTo>
                    <a:pt x="708" y="353"/>
                  </a:lnTo>
                  <a:lnTo>
                    <a:pt x="771" y="267"/>
                  </a:lnTo>
                  <a:lnTo>
                    <a:pt x="739" y="267"/>
                  </a:lnTo>
                  <a:lnTo>
                    <a:pt x="748" y="244"/>
                  </a:lnTo>
                  <a:close/>
                  <a:moveTo>
                    <a:pt x="484" y="229"/>
                  </a:moveTo>
                  <a:lnTo>
                    <a:pt x="484" y="229"/>
                  </a:lnTo>
                  <a:lnTo>
                    <a:pt x="484" y="229"/>
                  </a:lnTo>
                  <a:lnTo>
                    <a:pt x="484" y="229"/>
                  </a:lnTo>
                  <a:close/>
                </a:path>
              </a:pathLst>
            </a:custGeom>
            <a:grpFill/>
            <a:ln w="3175">
              <a:solidFill>
                <a:schemeClr val="bg1"/>
              </a:solidFill>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0" name="Freeform 12">
              <a:extLst>
                <a:ext uri="{FF2B5EF4-FFF2-40B4-BE49-F238E27FC236}">
                  <a16:creationId xmlns:a16="http://schemas.microsoft.com/office/drawing/2014/main" id="{D5826FAC-66AC-1D90-183B-4AEFE287F116}"/>
                </a:ext>
              </a:extLst>
            </p:cNvPr>
            <p:cNvSpPr>
              <a:spLocks/>
            </p:cNvSpPr>
            <p:nvPr/>
          </p:nvSpPr>
          <p:spPr bwMode="auto">
            <a:xfrm>
              <a:off x="4008" y="940"/>
              <a:ext cx="375" cy="302"/>
            </a:xfrm>
            <a:custGeom>
              <a:avLst/>
              <a:gdLst>
                <a:gd name="T0" fmla="*/ 2 w 375"/>
                <a:gd name="T1" fmla="*/ 47 h 302"/>
                <a:gd name="T2" fmla="*/ 31 w 375"/>
                <a:gd name="T3" fmla="*/ 41 h 302"/>
                <a:gd name="T4" fmla="*/ 49 w 375"/>
                <a:gd name="T5" fmla="*/ 0 h 302"/>
                <a:gd name="T6" fmla="*/ 52 w 375"/>
                <a:gd name="T7" fmla="*/ 16 h 302"/>
                <a:gd name="T8" fmla="*/ 81 w 375"/>
                <a:gd name="T9" fmla="*/ 21 h 302"/>
                <a:gd name="T10" fmla="*/ 116 w 375"/>
                <a:gd name="T11" fmla="*/ 9 h 302"/>
                <a:gd name="T12" fmla="*/ 139 w 375"/>
                <a:gd name="T13" fmla="*/ 25 h 302"/>
                <a:gd name="T14" fmla="*/ 156 w 375"/>
                <a:gd name="T15" fmla="*/ 16 h 302"/>
                <a:gd name="T16" fmla="*/ 205 w 375"/>
                <a:gd name="T17" fmla="*/ 47 h 302"/>
                <a:gd name="T18" fmla="*/ 273 w 375"/>
                <a:gd name="T19" fmla="*/ 47 h 302"/>
                <a:gd name="T20" fmla="*/ 291 w 375"/>
                <a:gd name="T21" fmla="*/ 36 h 302"/>
                <a:gd name="T22" fmla="*/ 304 w 375"/>
                <a:gd name="T23" fmla="*/ 41 h 302"/>
                <a:gd name="T24" fmla="*/ 304 w 375"/>
                <a:gd name="T25" fmla="*/ 61 h 302"/>
                <a:gd name="T26" fmla="*/ 322 w 375"/>
                <a:gd name="T27" fmla="*/ 83 h 302"/>
                <a:gd name="T28" fmla="*/ 360 w 375"/>
                <a:gd name="T29" fmla="*/ 107 h 302"/>
                <a:gd name="T30" fmla="*/ 348 w 375"/>
                <a:gd name="T31" fmla="*/ 130 h 302"/>
                <a:gd name="T32" fmla="*/ 348 w 375"/>
                <a:gd name="T33" fmla="*/ 134 h 302"/>
                <a:gd name="T34" fmla="*/ 358 w 375"/>
                <a:gd name="T35" fmla="*/ 139 h 302"/>
                <a:gd name="T36" fmla="*/ 357 w 375"/>
                <a:gd name="T37" fmla="*/ 165 h 302"/>
                <a:gd name="T38" fmla="*/ 375 w 375"/>
                <a:gd name="T39" fmla="*/ 172 h 302"/>
                <a:gd name="T40" fmla="*/ 344 w 375"/>
                <a:gd name="T41" fmla="*/ 208 h 302"/>
                <a:gd name="T42" fmla="*/ 348 w 375"/>
                <a:gd name="T43" fmla="*/ 215 h 302"/>
                <a:gd name="T44" fmla="*/ 348 w 375"/>
                <a:gd name="T45" fmla="*/ 232 h 302"/>
                <a:gd name="T46" fmla="*/ 284 w 375"/>
                <a:gd name="T47" fmla="*/ 242 h 302"/>
                <a:gd name="T48" fmla="*/ 284 w 375"/>
                <a:gd name="T49" fmla="*/ 270 h 302"/>
                <a:gd name="T50" fmla="*/ 264 w 375"/>
                <a:gd name="T51" fmla="*/ 293 h 302"/>
                <a:gd name="T52" fmla="*/ 177 w 375"/>
                <a:gd name="T53" fmla="*/ 302 h 302"/>
                <a:gd name="T54" fmla="*/ 190 w 375"/>
                <a:gd name="T55" fmla="*/ 284 h 302"/>
                <a:gd name="T56" fmla="*/ 167 w 375"/>
                <a:gd name="T57" fmla="*/ 250 h 302"/>
                <a:gd name="T58" fmla="*/ 139 w 375"/>
                <a:gd name="T59" fmla="*/ 255 h 302"/>
                <a:gd name="T60" fmla="*/ 134 w 375"/>
                <a:gd name="T61" fmla="*/ 244 h 302"/>
                <a:gd name="T62" fmla="*/ 96 w 375"/>
                <a:gd name="T63" fmla="*/ 259 h 302"/>
                <a:gd name="T64" fmla="*/ 85 w 375"/>
                <a:gd name="T65" fmla="*/ 212 h 302"/>
                <a:gd name="T66" fmla="*/ 62 w 375"/>
                <a:gd name="T67" fmla="*/ 208 h 302"/>
                <a:gd name="T68" fmla="*/ 58 w 375"/>
                <a:gd name="T69" fmla="*/ 184 h 302"/>
                <a:gd name="T70" fmla="*/ 25 w 375"/>
                <a:gd name="T71" fmla="*/ 155 h 302"/>
                <a:gd name="T72" fmla="*/ 25 w 375"/>
                <a:gd name="T73" fmla="*/ 107 h 302"/>
                <a:gd name="T74" fmla="*/ 9 w 375"/>
                <a:gd name="T75" fmla="*/ 79 h 302"/>
                <a:gd name="T76" fmla="*/ 0 w 375"/>
                <a:gd name="T77" fmla="*/ 50 h 302"/>
                <a:gd name="T78" fmla="*/ 2 w 375"/>
                <a:gd name="T79" fmla="*/ 47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5" h="302">
                  <a:moveTo>
                    <a:pt x="2" y="47"/>
                  </a:moveTo>
                  <a:lnTo>
                    <a:pt x="31" y="41"/>
                  </a:lnTo>
                  <a:lnTo>
                    <a:pt x="49" y="0"/>
                  </a:lnTo>
                  <a:lnTo>
                    <a:pt x="52" y="16"/>
                  </a:lnTo>
                  <a:lnTo>
                    <a:pt x="81" y="21"/>
                  </a:lnTo>
                  <a:lnTo>
                    <a:pt x="116" y="9"/>
                  </a:lnTo>
                  <a:lnTo>
                    <a:pt x="139" y="25"/>
                  </a:lnTo>
                  <a:lnTo>
                    <a:pt x="156" y="16"/>
                  </a:lnTo>
                  <a:lnTo>
                    <a:pt x="205" y="47"/>
                  </a:lnTo>
                  <a:lnTo>
                    <a:pt x="273" y="47"/>
                  </a:lnTo>
                  <a:lnTo>
                    <a:pt x="291" y="36"/>
                  </a:lnTo>
                  <a:lnTo>
                    <a:pt x="304" y="41"/>
                  </a:lnTo>
                  <a:lnTo>
                    <a:pt x="304" y="61"/>
                  </a:lnTo>
                  <a:lnTo>
                    <a:pt x="322" y="83"/>
                  </a:lnTo>
                  <a:lnTo>
                    <a:pt x="360" y="107"/>
                  </a:lnTo>
                  <a:lnTo>
                    <a:pt x="348" y="130"/>
                  </a:lnTo>
                  <a:lnTo>
                    <a:pt x="348" y="134"/>
                  </a:lnTo>
                  <a:lnTo>
                    <a:pt x="358" y="139"/>
                  </a:lnTo>
                  <a:lnTo>
                    <a:pt x="357" y="165"/>
                  </a:lnTo>
                  <a:lnTo>
                    <a:pt x="375" y="172"/>
                  </a:lnTo>
                  <a:lnTo>
                    <a:pt x="344" y="208"/>
                  </a:lnTo>
                  <a:lnTo>
                    <a:pt x="348" y="215"/>
                  </a:lnTo>
                  <a:lnTo>
                    <a:pt x="348" y="232"/>
                  </a:lnTo>
                  <a:lnTo>
                    <a:pt x="284" y="242"/>
                  </a:lnTo>
                  <a:lnTo>
                    <a:pt x="284" y="270"/>
                  </a:lnTo>
                  <a:lnTo>
                    <a:pt x="264" y="293"/>
                  </a:lnTo>
                  <a:lnTo>
                    <a:pt x="177" y="302"/>
                  </a:lnTo>
                  <a:lnTo>
                    <a:pt x="190" y="284"/>
                  </a:lnTo>
                  <a:lnTo>
                    <a:pt x="167" y="250"/>
                  </a:lnTo>
                  <a:lnTo>
                    <a:pt x="139" y="255"/>
                  </a:lnTo>
                  <a:lnTo>
                    <a:pt x="134" y="244"/>
                  </a:lnTo>
                  <a:lnTo>
                    <a:pt x="96" y="259"/>
                  </a:lnTo>
                  <a:lnTo>
                    <a:pt x="85" y="212"/>
                  </a:lnTo>
                  <a:lnTo>
                    <a:pt x="62" y="208"/>
                  </a:lnTo>
                  <a:lnTo>
                    <a:pt x="58" y="184"/>
                  </a:lnTo>
                  <a:lnTo>
                    <a:pt x="25" y="155"/>
                  </a:lnTo>
                  <a:lnTo>
                    <a:pt x="25" y="107"/>
                  </a:lnTo>
                  <a:lnTo>
                    <a:pt x="9" y="79"/>
                  </a:lnTo>
                  <a:lnTo>
                    <a:pt x="0" y="50"/>
                  </a:lnTo>
                  <a:lnTo>
                    <a:pt x="2" y="47"/>
                  </a:lnTo>
                  <a:close/>
                </a:path>
              </a:pathLst>
            </a:custGeom>
            <a:grpFill/>
            <a:ln w="3175">
              <a:solidFill>
                <a:schemeClr val="bg1"/>
              </a:solidFill>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1" name="Freeform 13">
              <a:extLst>
                <a:ext uri="{FF2B5EF4-FFF2-40B4-BE49-F238E27FC236}">
                  <a16:creationId xmlns:a16="http://schemas.microsoft.com/office/drawing/2014/main" id="{CBB06E93-1166-7C92-6F6A-9C0971E44ECB}"/>
                </a:ext>
              </a:extLst>
            </p:cNvPr>
            <p:cNvSpPr>
              <a:spLocks/>
            </p:cNvSpPr>
            <p:nvPr/>
          </p:nvSpPr>
          <p:spPr bwMode="auto">
            <a:xfrm>
              <a:off x="4008" y="940"/>
              <a:ext cx="375" cy="302"/>
            </a:xfrm>
            <a:custGeom>
              <a:avLst/>
              <a:gdLst>
                <a:gd name="T0" fmla="*/ 2 w 375"/>
                <a:gd name="T1" fmla="*/ 47 h 302"/>
                <a:gd name="T2" fmla="*/ 31 w 375"/>
                <a:gd name="T3" fmla="*/ 41 h 302"/>
                <a:gd name="T4" fmla="*/ 49 w 375"/>
                <a:gd name="T5" fmla="*/ 0 h 302"/>
                <a:gd name="T6" fmla="*/ 52 w 375"/>
                <a:gd name="T7" fmla="*/ 16 h 302"/>
                <a:gd name="T8" fmla="*/ 81 w 375"/>
                <a:gd name="T9" fmla="*/ 21 h 302"/>
                <a:gd name="T10" fmla="*/ 116 w 375"/>
                <a:gd name="T11" fmla="*/ 9 h 302"/>
                <a:gd name="T12" fmla="*/ 139 w 375"/>
                <a:gd name="T13" fmla="*/ 25 h 302"/>
                <a:gd name="T14" fmla="*/ 156 w 375"/>
                <a:gd name="T15" fmla="*/ 16 h 302"/>
                <a:gd name="T16" fmla="*/ 205 w 375"/>
                <a:gd name="T17" fmla="*/ 47 h 302"/>
                <a:gd name="T18" fmla="*/ 273 w 375"/>
                <a:gd name="T19" fmla="*/ 47 h 302"/>
                <a:gd name="T20" fmla="*/ 291 w 375"/>
                <a:gd name="T21" fmla="*/ 36 h 302"/>
                <a:gd name="T22" fmla="*/ 304 w 375"/>
                <a:gd name="T23" fmla="*/ 41 h 302"/>
                <a:gd name="T24" fmla="*/ 304 w 375"/>
                <a:gd name="T25" fmla="*/ 61 h 302"/>
                <a:gd name="T26" fmla="*/ 322 w 375"/>
                <a:gd name="T27" fmla="*/ 83 h 302"/>
                <a:gd name="T28" fmla="*/ 360 w 375"/>
                <a:gd name="T29" fmla="*/ 107 h 302"/>
                <a:gd name="T30" fmla="*/ 348 w 375"/>
                <a:gd name="T31" fmla="*/ 130 h 302"/>
                <a:gd name="T32" fmla="*/ 348 w 375"/>
                <a:gd name="T33" fmla="*/ 134 h 302"/>
                <a:gd name="T34" fmla="*/ 358 w 375"/>
                <a:gd name="T35" fmla="*/ 139 h 302"/>
                <a:gd name="T36" fmla="*/ 357 w 375"/>
                <a:gd name="T37" fmla="*/ 165 h 302"/>
                <a:gd name="T38" fmla="*/ 375 w 375"/>
                <a:gd name="T39" fmla="*/ 172 h 302"/>
                <a:gd name="T40" fmla="*/ 344 w 375"/>
                <a:gd name="T41" fmla="*/ 208 h 302"/>
                <a:gd name="T42" fmla="*/ 348 w 375"/>
                <a:gd name="T43" fmla="*/ 215 h 302"/>
                <a:gd name="T44" fmla="*/ 348 w 375"/>
                <a:gd name="T45" fmla="*/ 232 h 302"/>
                <a:gd name="T46" fmla="*/ 284 w 375"/>
                <a:gd name="T47" fmla="*/ 242 h 302"/>
                <a:gd name="T48" fmla="*/ 284 w 375"/>
                <a:gd name="T49" fmla="*/ 270 h 302"/>
                <a:gd name="T50" fmla="*/ 264 w 375"/>
                <a:gd name="T51" fmla="*/ 293 h 302"/>
                <a:gd name="T52" fmla="*/ 177 w 375"/>
                <a:gd name="T53" fmla="*/ 302 h 302"/>
                <a:gd name="T54" fmla="*/ 190 w 375"/>
                <a:gd name="T55" fmla="*/ 284 h 302"/>
                <a:gd name="T56" fmla="*/ 167 w 375"/>
                <a:gd name="T57" fmla="*/ 250 h 302"/>
                <a:gd name="T58" fmla="*/ 139 w 375"/>
                <a:gd name="T59" fmla="*/ 255 h 302"/>
                <a:gd name="T60" fmla="*/ 134 w 375"/>
                <a:gd name="T61" fmla="*/ 244 h 302"/>
                <a:gd name="T62" fmla="*/ 96 w 375"/>
                <a:gd name="T63" fmla="*/ 259 h 302"/>
                <a:gd name="T64" fmla="*/ 85 w 375"/>
                <a:gd name="T65" fmla="*/ 212 h 302"/>
                <a:gd name="T66" fmla="*/ 62 w 375"/>
                <a:gd name="T67" fmla="*/ 208 h 302"/>
                <a:gd name="T68" fmla="*/ 58 w 375"/>
                <a:gd name="T69" fmla="*/ 184 h 302"/>
                <a:gd name="T70" fmla="*/ 25 w 375"/>
                <a:gd name="T71" fmla="*/ 155 h 302"/>
                <a:gd name="T72" fmla="*/ 25 w 375"/>
                <a:gd name="T73" fmla="*/ 107 h 302"/>
                <a:gd name="T74" fmla="*/ 9 w 375"/>
                <a:gd name="T75" fmla="*/ 79 h 302"/>
                <a:gd name="T76" fmla="*/ 0 w 375"/>
                <a:gd name="T77" fmla="*/ 50 h 302"/>
                <a:gd name="T78" fmla="*/ 2 w 375"/>
                <a:gd name="T79" fmla="*/ 47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5" h="302">
                  <a:moveTo>
                    <a:pt x="2" y="47"/>
                  </a:moveTo>
                  <a:lnTo>
                    <a:pt x="31" y="41"/>
                  </a:lnTo>
                  <a:lnTo>
                    <a:pt x="49" y="0"/>
                  </a:lnTo>
                  <a:lnTo>
                    <a:pt x="52" y="16"/>
                  </a:lnTo>
                  <a:lnTo>
                    <a:pt x="81" y="21"/>
                  </a:lnTo>
                  <a:lnTo>
                    <a:pt x="116" y="9"/>
                  </a:lnTo>
                  <a:lnTo>
                    <a:pt x="139" y="25"/>
                  </a:lnTo>
                  <a:lnTo>
                    <a:pt x="156" y="16"/>
                  </a:lnTo>
                  <a:lnTo>
                    <a:pt x="205" y="47"/>
                  </a:lnTo>
                  <a:lnTo>
                    <a:pt x="273" y="47"/>
                  </a:lnTo>
                  <a:lnTo>
                    <a:pt x="291" y="36"/>
                  </a:lnTo>
                  <a:lnTo>
                    <a:pt x="304" y="41"/>
                  </a:lnTo>
                  <a:lnTo>
                    <a:pt x="304" y="61"/>
                  </a:lnTo>
                  <a:lnTo>
                    <a:pt x="322" y="83"/>
                  </a:lnTo>
                  <a:lnTo>
                    <a:pt x="360" y="107"/>
                  </a:lnTo>
                  <a:lnTo>
                    <a:pt x="348" y="130"/>
                  </a:lnTo>
                  <a:lnTo>
                    <a:pt x="348" y="134"/>
                  </a:lnTo>
                  <a:lnTo>
                    <a:pt x="358" y="139"/>
                  </a:lnTo>
                  <a:lnTo>
                    <a:pt x="357" y="165"/>
                  </a:lnTo>
                  <a:lnTo>
                    <a:pt x="375" y="172"/>
                  </a:lnTo>
                  <a:lnTo>
                    <a:pt x="344" y="208"/>
                  </a:lnTo>
                  <a:lnTo>
                    <a:pt x="348" y="215"/>
                  </a:lnTo>
                  <a:lnTo>
                    <a:pt x="348" y="232"/>
                  </a:lnTo>
                  <a:lnTo>
                    <a:pt x="284" y="242"/>
                  </a:lnTo>
                  <a:lnTo>
                    <a:pt x="284" y="270"/>
                  </a:lnTo>
                  <a:lnTo>
                    <a:pt x="264" y="293"/>
                  </a:lnTo>
                  <a:lnTo>
                    <a:pt x="177" y="302"/>
                  </a:lnTo>
                  <a:lnTo>
                    <a:pt x="190" y="284"/>
                  </a:lnTo>
                  <a:lnTo>
                    <a:pt x="167" y="250"/>
                  </a:lnTo>
                  <a:lnTo>
                    <a:pt x="139" y="255"/>
                  </a:lnTo>
                  <a:lnTo>
                    <a:pt x="134" y="244"/>
                  </a:lnTo>
                  <a:lnTo>
                    <a:pt x="96" y="259"/>
                  </a:lnTo>
                  <a:lnTo>
                    <a:pt x="85" y="212"/>
                  </a:lnTo>
                  <a:lnTo>
                    <a:pt x="62" y="208"/>
                  </a:lnTo>
                  <a:lnTo>
                    <a:pt x="58" y="184"/>
                  </a:lnTo>
                  <a:lnTo>
                    <a:pt x="25" y="155"/>
                  </a:lnTo>
                  <a:lnTo>
                    <a:pt x="25" y="107"/>
                  </a:lnTo>
                  <a:lnTo>
                    <a:pt x="9" y="79"/>
                  </a:lnTo>
                  <a:lnTo>
                    <a:pt x="0" y="50"/>
                  </a:lnTo>
                  <a:lnTo>
                    <a:pt x="2" y="47"/>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2" name="Freeform 15">
              <a:extLst>
                <a:ext uri="{FF2B5EF4-FFF2-40B4-BE49-F238E27FC236}">
                  <a16:creationId xmlns:a16="http://schemas.microsoft.com/office/drawing/2014/main" id="{3A20A1C2-C780-2924-B430-24CA9193BDE9}"/>
                </a:ext>
              </a:extLst>
            </p:cNvPr>
            <p:cNvSpPr>
              <a:spLocks/>
            </p:cNvSpPr>
            <p:nvPr/>
          </p:nvSpPr>
          <p:spPr bwMode="auto">
            <a:xfrm>
              <a:off x="4002" y="448"/>
              <a:ext cx="499" cy="606"/>
            </a:xfrm>
            <a:custGeom>
              <a:avLst/>
              <a:gdLst>
                <a:gd name="T0" fmla="*/ 497 w 499"/>
                <a:gd name="T1" fmla="*/ 277 h 606"/>
                <a:gd name="T2" fmla="*/ 479 w 499"/>
                <a:gd name="T3" fmla="*/ 259 h 606"/>
                <a:gd name="T4" fmla="*/ 479 w 499"/>
                <a:gd name="T5" fmla="*/ 224 h 606"/>
                <a:gd name="T6" fmla="*/ 412 w 499"/>
                <a:gd name="T7" fmla="*/ 199 h 606"/>
                <a:gd name="T8" fmla="*/ 389 w 499"/>
                <a:gd name="T9" fmla="*/ 159 h 606"/>
                <a:gd name="T10" fmla="*/ 329 w 499"/>
                <a:gd name="T11" fmla="*/ 107 h 606"/>
                <a:gd name="T12" fmla="*/ 287 w 499"/>
                <a:gd name="T13" fmla="*/ 85 h 606"/>
                <a:gd name="T14" fmla="*/ 251 w 499"/>
                <a:gd name="T15" fmla="*/ 101 h 606"/>
                <a:gd name="T16" fmla="*/ 222 w 499"/>
                <a:gd name="T17" fmla="*/ 38 h 606"/>
                <a:gd name="T18" fmla="*/ 132 w 499"/>
                <a:gd name="T19" fmla="*/ 21 h 606"/>
                <a:gd name="T20" fmla="*/ 41 w 499"/>
                <a:gd name="T21" fmla="*/ 54 h 606"/>
                <a:gd name="T22" fmla="*/ 41 w 499"/>
                <a:gd name="T23" fmla="*/ 190 h 606"/>
                <a:gd name="T24" fmla="*/ 52 w 499"/>
                <a:gd name="T25" fmla="*/ 242 h 606"/>
                <a:gd name="T26" fmla="*/ 0 w 499"/>
                <a:gd name="T27" fmla="*/ 271 h 606"/>
                <a:gd name="T28" fmla="*/ 52 w 499"/>
                <a:gd name="T29" fmla="*/ 315 h 606"/>
                <a:gd name="T30" fmla="*/ 50 w 499"/>
                <a:gd name="T31" fmla="*/ 373 h 606"/>
                <a:gd name="T32" fmla="*/ 52 w 499"/>
                <a:gd name="T33" fmla="*/ 387 h 606"/>
                <a:gd name="T34" fmla="*/ 68 w 499"/>
                <a:gd name="T35" fmla="*/ 429 h 606"/>
                <a:gd name="T36" fmla="*/ 68 w 499"/>
                <a:gd name="T37" fmla="*/ 489 h 606"/>
                <a:gd name="T38" fmla="*/ 50 w 499"/>
                <a:gd name="T39" fmla="*/ 498 h 606"/>
                <a:gd name="T40" fmla="*/ 57 w 499"/>
                <a:gd name="T41" fmla="*/ 514 h 606"/>
                <a:gd name="T42" fmla="*/ 119 w 499"/>
                <a:gd name="T43" fmla="*/ 507 h 606"/>
                <a:gd name="T44" fmla="*/ 159 w 499"/>
                <a:gd name="T45" fmla="*/ 514 h 606"/>
                <a:gd name="T46" fmla="*/ 277 w 499"/>
                <a:gd name="T47" fmla="*/ 547 h 606"/>
                <a:gd name="T48" fmla="*/ 309 w 499"/>
                <a:gd name="T49" fmla="*/ 539 h 606"/>
                <a:gd name="T50" fmla="*/ 327 w 499"/>
                <a:gd name="T51" fmla="*/ 581 h 606"/>
                <a:gd name="T52" fmla="*/ 403 w 499"/>
                <a:gd name="T53" fmla="*/ 561 h 606"/>
                <a:gd name="T54" fmla="*/ 391 w 499"/>
                <a:gd name="T55" fmla="*/ 525 h 606"/>
                <a:gd name="T56" fmla="*/ 398 w 499"/>
                <a:gd name="T57" fmla="*/ 507 h 606"/>
                <a:gd name="T58" fmla="*/ 430 w 499"/>
                <a:gd name="T59" fmla="*/ 472 h 606"/>
                <a:gd name="T60" fmla="*/ 463 w 499"/>
                <a:gd name="T61" fmla="*/ 469 h 606"/>
                <a:gd name="T62" fmla="*/ 461 w 499"/>
                <a:gd name="T63" fmla="*/ 398 h 606"/>
                <a:gd name="T64" fmla="*/ 499 w 499"/>
                <a:gd name="T65" fmla="*/ 367 h 606"/>
                <a:gd name="T66" fmla="*/ 483 w 499"/>
                <a:gd name="T67" fmla="*/ 300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9" h="606">
                  <a:moveTo>
                    <a:pt x="483" y="300"/>
                  </a:moveTo>
                  <a:lnTo>
                    <a:pt x="497" y="277"/>
                  </a:lnTo>
                  <a:lnTo>
                    <a:pt x="490" y="259"/>
                  </a:lnTo>
                  <a:lnTo>
                    <a:pt x="479" y="259"/>
                  </a:lnTo>
                  <a:lnTo>
                    <a:pt x="492" y="221"/>
                  </a:lnTo>
                  <a:lnTo>
                    <a:pt x="479" y="224"/>
                  </a:lnTo>
                  <a:lnTo>
                    <a:pt x="461" y="199"/>
                  </a:lnTo>
                  <a:lnTo>
                    <a:pt x="412" y="199"/>
                  </a:lnTo>
                  <a:lnTo>
                    <a:pt x="405" y="213"/>
                  </a:lnTo>
                  <a:lnTo>
                    <a:pt x="389" y="159"/>
                  </a:lnTo>
                  <a:lnTo>
                    <a:pt x="331" y="154"/>
                  </a:lnTo>
                  <a:lnTo>
                    <a:pt x="329" y="107"/>
                  </a:lnTo>
                  <a:lnTo>
                    <a:pt x="309" y="81"/>
                  </a:lnTo>
                  <a:lnTo>
                    <a:pt x="287" y="85"/>
                  </a:lnTo>
                  <a:lnTo>
                    <a:pt x="266" y="105"/>
                  </a:lnTo>
                  <a:lnTo>
                    <a:pt x="251" y="101"/>
                  </a:lnTo>
                  <a:lnTo>
                    <a:pt x="215" y="63"/>
                  </a:lnTo>
                  <a:lnTo>
                    <a:pt x="222" y="38"/>
                  </a:lnTo>
                  <a:lnTo>
                    <a:pt x="206" y="0"/>
                  </a:lnTo>
                  <a:lnTo>
                    <a:pt x="132" y="21"/>
                  </a:lnTo>
                  <a:lnTo>
                    <a:pt x="105" y="23"/>
                  </a:lnTo>
                  <a:lnTo>
                    <a:pt x="41" y="54"/>
                  </a:lnTo>
                  <a:lnTo>
                    <a:pt x="43" y="190"/>
                  </a:lnTo>
                  <a:lnTo>
                    <a:pt x="41" y="190"/>
                  </a:lnTo>
                  <a:lnTo>
                    <a:pt x="28" y="217"/>
                  </a:lnTo>
                  <a:lnTo>
                    <a:pt x="52" y="242"/>
                  </a:lnTo>
                  <a:lnTo>
                    <a:pt x="28" y="232"/>
                  </a:lnTo>
                  <a:lnTo>
                    <a:pt x="0" y="271"/>
                  </a:lnTo>
                  <a:lnTo>
                    <a:pt x="3" y="275"/>
                  </a:lnTo>
                  <a:lnTo>
                    <a:pt x="52" y="315"/>
                  </a:lnTo>
                  <a:lnTo>
                    <a:pt x="68" y="356"/>
                  </a:lnTo>
                  <a:lnTo>
                    <a:pt x="50" y="373"/>
                  </a:lnTo>
                  <a:lnTo>
                    <a:pt x="61" y="376"/>
                  </a:lnTo>
                  <a:lnTo>
                    <a:pt x="52" y="387"/>
                  </a:lnTo>
                  <a:lnTo>
                    <a:pt x="56" y="427"/>
                  </a:lnTo>
                  <a:lnTo>
                    <a:pt x="68" y="429"/>
                  </a:lnTo>
                  <a:lnTo>
                    <a:pt x="54" y="451"/>
                  </a:lnTo>
                  <a:lnTo>
                    <a:pt x="68" y="489"/>
                  </a:lnTo>
                  <a:lnTo>
                    <a:pt x="52" y="496"/>
                  </a:lnTo>
                  <a:lnTo>
                    <a:pt x="50" y="498"/>
                  </a:lnTo>
                  <a:lnTo>
                    <a:pt x="52" y="498"/>
                  </a:lnTo>
                  <a:lnTo>
                    <a:pt x="57" y="514"/>
                  </a:lnTo>
                  <a:lnTo>
                    <a:pt x="85" y="519"/>
                  </a:lnTo>
                  <a:lnTo>
                    <a:pt x="119" y="507"/>
                  </a:lnTo>
                  <a:lnTo>
                    <a:pt x="144" y="523"/>
                  </a:lnTo>
                  <a:lnTo>
                    <a:pt x="159" y="514"/>
                  </a:lnTo>
                  <a:lnTo>
                    <a:pt x="208" y="545"/>
                  </a:lnTo>
                  <a:lnTo>
                    <a:pt x="277" y="547"/>
                  </a:lnTo>
                  <a:lnTo>
                    <a:pt x="295" y="536"/>
                  </a:lnTo>
                  <a:lnTo>
                    <a:pt x="309" y="539"/>
                  </a:lnTo>
                  <a:lnTo>
                    <a:pt x="309" y="559"/>
                  </a:lnTo>
                  <a:lnTo>
                    <a:pt x="327" y="581"/>
                  </a:lnTo>
                  <a:lnTo>
                    <a:pt x="365" y="606"/>
                  </a:lnTo>
                  <a:lnTo>
                    <a:pt x="403" y="561"/>
                  </a:lnTo>
                  <a:lnTo>
                    <a:pt x="385" y="554"/>
                  </a:lnTo>
                  <a:lnTo>
                    <a:pt x="391" y="525"/>
                  </a:lnTo>
                  <a:lnTo>
                    <a:pt x="412" y="523"/>
                  </a:lnTo>
                  <a:lnTo>
                    <a:pt x="398" y="507"/>
                  </a:lnTo>
                  <a:lnTo>
                    <a:pt x="396" y="480"/>
                  </a:lnTo>
                  <a:lnTo>
                    <a:pt x="430" y="472"/>
                  </a:lnTo>
                  <a:lnTo>
                    <a:pt x="445" y="456"/>
                  </a:lnTo>
                  <a:lnTo>
                    <a:pt x="463" y="469"/>
                  </a:lnTo>
                  <a:lnTo>
                    <a:pt x="467" y="454"/>
                  </a:lnTo>
                  <a:lnTo>
                    <a:pt x="461" y="398"/>
                  </a:lnTo>
                  <a:lnTo>
                    <a:pt x="461" y="396"/>
                  </a:lnTo>
                  <a:lnTo>
                    <a:pt x="499" y="367"/>
                  </a:lnTo>
                  <a:lnTo>
                    <a:pt x="497" y="306"/>
                  </a:lnTo>
                  <a:lnTo>
                    <a:pt x="483" y="300"/>
                  </a:lnTo>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3" name="Freeform 18">
              <a:extLst>
                <a:ext uri="{FF2B5EF4-FFF2-40B4-BE49-F238E27FC236}">
                  <a16:creationId xmlns:a16="http://schemas.microsoft.com/office/drawing/2014/main" id="{CFB860C8-600B-1870-23A9-7937EE5A7E03}"/>
                </a:ext>
              </a:extLst>
            </p:cNvPr>
            <p:cNvSpPr>
              <a:spLocks/>
            </p:cNvSpPr>
            <p:nvPr/>
          </p:nvSpPr>
          <p:spPr bwMode="auto">
            <a:xfrm>
              <a:off x="4352" y="693"/>
              <a:ext cx="862" cy="721"/>
            </a:xfrm>
            <a:custGeom>
              <a:avLst/>
              <a:gdLst>
                <a:gd name="T0" fmla="*/ 500 w 862"/>
                <a:gd name="T1" fmla="*/ 571 h 721"/>
                <a:gd name="T2" fmla="*/ 550 w 862"/>
                <a:gd name="T3" fmla="*/ 591 h 721"/>
                <a:gd name="T4" fmla="*/ 585 w 862"/>
                <a:gd name="T5" fmla="*/ 589 h 721"/>
                <a:gd name="T6" fmla="*/ 630 w 862"/>
                <a:gd name="T7" fmla="*/ 623 h 721"/>
                <a:gd name="T8" fmla="*/ 661 w 862"/>
                <a:gd name="T9" fmla="*/ 680 h 721"/>
                <a:gd name="T10" fmla="*/ 684 w 862"/>
                <a:gd name="T11" fmla="*/ 705 h 721"/>
                <a:gd name="T12" fmla="*/ 693 w 862"/>
                <a:gd name="T13" fmla="*/ 721 h 721"/>
                <a:gd name="T14" fmla="*/ 766 w 862"/>
                <a:gd name="T15" fmla="*/ 680 h 721"/>
                <a:gd name="T16" fmla="*/ 768 w 862"/>
                <a:gd name="T17" fmla="*/ 573 h 721"/>
                <a:gd name="T18" fmla="*/ 786 w 862"/>
                <a:gd name="T19" fmla="*/ 475 h 721"/>
                <a:gd name="T20" fmla="*/ 840 w 862"/>
                <a:gd name="T21" fmla="*/ 341 h 721"/>
                <a:gd name="T22" fmla="*/ 807 w 862"/>
                <a:gd name="T23" fmla="*/ 278 h 721"/>
                <a:gd name="T24" fmla="*/ 717 w 862"/>
                <a:gd name="T25" fmla="*/ 249 h 721"/>
                <a:gd name="T26" fmla="*/ 657 w 862"/>
                <a:gd name="T27" fmla="*/ 259 h 721"/>
                <a:gd name="T28" fmla="*/ 646 w 862"/>
                <a:gd name="T29" fmla="*/ 250 h 721"/>
                <a:gd name="T30" fmla="*/ 612 w 862"/>
                <a:gd name="T31" fmla="*/ 245 h 721"/>
                <a:gd name="T32" fmla="*/ 594 w 862"/>
                <a:gd name="T33" fmla="*/ 256 h 721"/>
                <a:gd name="T34" fmla="*/ 496 w 862"/>
                <a:gd name="T35" fmla="*/ 169 h 721"/>
                <a:gd name="T36" fmla="*/ 442 w 862"/>
                <a:gd name="T37" fmla="*/ 174 h 721"/>
                <a:gd name="T38" fmla="*/ 369 w 862"/>
                <a:gd name="T39" fmla="*/ 176 h 721"/>
                <a:gd name="T40" fmla="*/ 353 w 862"/>
                <a:gd name="T41" fmla="*/ 144 h 721"/>
                <a:gd name="T42" fmla="*/ 331 w 862"/>
                <a:gd name="T43" fmla="*/ 124 h 721"/>
                <a:gd name="T44" fmla="*/ 282 w 862"/>
                <a:gd name="T45" fmla="*/ 96 h 721"/>
                <a:gd name="T46" fmla="*/ 262 w 862"/>
                <a:gd name="T47" fmla="*/ 67 h 721"/>
                <a:gd name="T48" fmla="*/ 261 w 862"/>
                <a:gd name="T49" fmla="*/ 0 h 721"/>
                <a:gd name="T50" fmla="*/ 228 w 862"/>
                <a:gd name="T51" fmla="*/ 42 h 721"/>
                <a:gd name="T52" fmla="*/ 147 w 862"/>
                <a:gd name="T53" fmla="*/ 55 h 721"/>
                <a:gd name="T54" fmla="*/ 112 w 862"/>
                <a:gd name="T55" fmla="*/ 145 h 721"/>
                <a:gd name="T56" fmla="*/ 118 w 862"/>
                <a:gd name="T57" fmla="*/ 203 h 721"/>
                <a:gd name="T58" fmla="*/ 96 w 862"/>
                <a:gd name="T59" fmla="*/ 205 h 721"/>
                <a:gd name="T60" fmla="*/ 47 w 862"/>
                <a:gd name="T61" fmla="*/ 229 h 721"/>
                <a:gd name="T62" fmla="*/ 65 w 862"/>
                <a:gd name="T63" fmla="*/ 270 h 721"/>
                <a:gd name="T64" fmla="*/ 36 w 862"/>
                <a:gd name="T65" fmla="*/ 303 h 721"/>
                <a:gd name="T66" fmla="*/ 16 w 862"/>
                <a:gd name="T67" fmla="*/ 354 h 721"/>
                <a:gd name="T68" fmla="*/ 2 w 862"/>
                <a:gd name="T69" fmla="*/ 381 h 721"/>
                <a:gd name="T70" fmla="*/ 13 w 862"/>
                <a:gd name="T71" fmla="*/ 413 h 721"/>
                <a:gd name="T72" fmla="*/ 0 w 862"/>
                <a:gd name="T73" fmla="*/ 455 h 721"/>
                <a:gd name="T74" fmla="*/ 4 w 862"/>
                <a:gd name="T75" fmla="*/ 479 h 721"/>
                <a:gd name="T76" fmla="*/ 36 w 862"/>
                <a:gd name="T77" fmla="*/ 533 h 721"/>
                <a:gd name="T78" fmla="*/ 65 w 862"/>
                <a:gd name="T79" fmla="*/ 538 h 721"/>
                <a:gd name="T80" fmla="*/ 96 w 862"/>
                <a:gd name="T81" fmla="*/ 587 h 721"/>
                <a:gd name="T82" fmla="*/ 132 w 862"/>
                <a:gd name="T83" fmla="*/ 603 h 721"/>
                <a:gd name="T84" fmla="*/ 167 w 862"/>
                <a:gd name="T85" fmla="*/ 605 h 721"/>
                <a:gd name="T86" fmla="*/ 214 w 862"/>
                <a:gd name="T87" fmla="*/ 593 h 721"/>
                <a:gd name="T88" fmla="*/ 241 w 862"/>
                <a:gd name="T89" fmla="*/ 578 h 721"/>
                <a:gd name="T90" fmla="*/ 264 w 862"/>
                <a:gd name="T91" fmla="*/ 607 h 721"/>
                <a:gd name="T92" fmla="*/ 293 w 862"/>
                <a:gd name="T93" fmla="*/ 632 h 721"/>
                <a:gd name="T94" fmla="*/ 288 w 862"/>
                <a:gd name="T95" fmla="*/ 663 h 721"/>
                <a:gd name="T96" fmla="*/ 317 w 862"/>
                <a:gd name="T97" fmla="*/ 678 h 721"/>
                <a:gd name="T98" fmla="*/ 342 w 862"/>
                <a:gd name="T99" fmla="*/ 696 h 721"/>
                <a:gd name="T100" fmla="*/ 364 w 862"/>
                <a:gd name="T101" fmla="*/ 683 h 721"/>
                <a:gd name="T102" fmla="*/ 422 w 862"/>
                <a:gd name="T103" fmla="*/ 663 h 721"/>
                <a:gd name="T104" fmla="*/ 445 w 862"/>
                <a:gd name="T105" fmla="*/ 620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2" h="721">
                  <a:moveTo>
                    <a:pt x="454" y="598"/>
                  </a:moveTo>
                  <a:lnTo>
                    <a:pt x="500" y="571"/>
                  </a:lnTo>
                  <a:lnTo>
                    <a:pt x="514" y="594"/>
                  </a:lnTo>
                  <a:lnTo>
                    <a:pt x="550" y="591"/>
                  </a:lnTo>
                  <a:lnTo>
                    <a:pt x="563" y="605"/>
                  </a:lnTo>
                  <a:lnTo>
                    <a:pt x="585" y="589"/>
                  </a:lnTo>
                  <a:lnTo>
                    <a:pt x="626" y="622"/>
                  </a:lnTo>
                  <a:lnTo>
                    <a:pt x="630" y="623"/>
                  </a:lnTo>
                  <a:lnTo>
                    <a:pt x="664" y="647"/>
                  </a:lnTo>
                  <a:lnTo>
                    <a:pt x="661" y="680"/>
                  </a:lnTo>
                  <a:lnTo>
                    <a:pt x="672" y="680"/>
                  </a:lnTo>
                  <a:lnTo>
                    <a:pt x="684" y="705"/>
                  </a:lnTo>
                  <a:lnTo>
                    <a:pt x="697" y="705"/>
                  </a:lnTo>
                  <a:lnTo>
                    <a:pt x="693" y="721"/>
                  </a:lnTo>
                  <a:lnTo>
                    <a:pt x="733" y="721"/>
                  </a:lnTo>
                  <a:lnTo>
                    <a:pt x="766" y="680"/>
                  </a:lnTo>
                  <a:lnTo>
                    <a:pt x="751" y="647"/>
                  </a:lnTo>
                  <a:lnTo>
                    <a:pt x="768" y="573"/>
                  </a:lnTo>
                  <a:lnTo>
                    <a:pt x="757" y="535"/>
                  </a:lnTo>
                  <a:lnTo>
                    <a:pt x="786" y="475"/>
                  </a:lnTo>
                  <a:lnTo>
                    <a:pt x="797" y="390"/>
                  </a:lnTo>
                  <a:lnTo>
                    <a:pt x="840" y="341"/>
                  </a:lnTo>
                  <a:lnTo>
                    <a:pt x="862" y="299"/>
                  </a:lnTo>
                  <a:lnTo>
                    <a:pt x="807" y="278"/>
                  </a:lnTo>
                  <a:lnTo>
                    <a:pt x="755" y="283"/>
                  </a:lnTo>
                  <a:lnTo>
                    <a:pt x="717" y="249"/>
                  </a:lnTo>
                  <a:lnTo>
                    <a:pt x="692" y="267"/>
                  </a:lnTo>
                  <a:lnTo>
                    <a:pt x="657" y="259"/>
                  </a:lnTo>
                  <a:lnTo>
                    <a:pt x="650" y="270"/>
                  </a:lnTo>
                  <a:lnTo>
                    <a:pt x="646" y="250"/>
                  </a:lnTo>
                  <a:lnTo>
                    <a:pt x="628" y="241"/>
                  </a:lnTo>
                  <a:lnTo>
                    <a:pt x="612" y="245"/>
                  </a:lnTo>
                  <a:lnTo>
                    <a:pt x="612" y="259"/>
                  </a:lnTo>
                  <a:lnTo>
                    <a:pt x="594" y="256"/>
                  </a:lnTo>
                  <a:lnTo>
                    <a:pt x="543" y="178"/>
                  </a:lnTo>
                  <a:lnTo>
                    <a:pt x="496" y="169"/>
                  </a:lnTo>
                  <a:lnTo>
                    <a:pt x="469" y="187"/>
                  </a:lnTo>
                  <a:lnTo>
                    <a:pt x="442" y="174"/>
                  </a:lnTo>
                  <a:lnTo>
                    <a:pt x="420" y="156"/>
                  </a:lnTo>
                  <a:lnTo>
                    <a:pt x="369" y="176"/>
                  </a:lnTo>
                  <a:lnTo>
                    <a:pt x="355" y="144"/>
                  </a:lnTo>
                  <a:lnTo>
                    <a:pt x="353" y="144"/>
                  </a:lnTo>
                  <a:lnTo>
                    <a:pt x="339" y="145"/>
                  </a:lnTo>
                  <a:lnTo>
                    <a:pt x="331" y="124"/>
                  </a:lnTo>
                  <a:lnTo>
                    <a:pt x="313" y="124"/>
                  </a:lnTo>
                  <a:lnTo>
                    <a:pt x="282" y="96"/>
                  </a:lnTo>
                  <a:lnTo>
                    <a:pt x="259" y="98"/>
                  </a:lnTo>
                  <a:lnTo>
                    <a:pt x="262" y="67"/>
                  </a:lnTo>
                  <a:lnTo>
                    <a:pt x="246" y="48"/>
                  </a:lnTo>
                  <a:lnTo>
                    <a:pt x="261" y="0"/>
                  </a:lnTo>
                  <a:lnTo>
                    <a:pt x="230" y="17"/>
                  </a:lnTo>
                  <a:lnTo>
                    <a:pt x="228" y="42"/>
                  </a:lnTo>
                  <a:lnTo>
                    <a:pt x="185" y="60"/>
                  </a:lnTo>
                  <a:lnTo>
                    <a:pt x="147" y="55"/>
                  </a:lnTo>
                  <a:lnTo>
                    <a:pt x="150" y="116"/>
                  </a:lnTo>
                  <a:lnTo>
                    <a:pt x="112" y="145"/>
                  </a:lnTo>
                  <a:lnTo>
                    <a:pt x="112" y="147"/>
                  </a:lnTo>
                  <a:lnTo>
                    <a:pt x="118" y="203"/>
                  </a:lnTo>
                  <a:lnTo>
                    <a:pt x="114" y="218"/>
                  </a:lnTo>
                  <a:lnTo>
                    <a:pt x="96" y="205"/>
                  </a:lnTo>
                  <a:lnTo>
                    <a:pt x="83" y="221"/>
                  </a:lnTo>
                  <a:lnTo>
                    <a:pt x="47" y="229"/>
                  </a:lnTo>
                  <a:lnTo>
                    <a:pt x="47" y="256"/>
                  </a:lnTo>
                  <a:lnTo>
                    <a:pt x="65" y="270"/>
                  </a:lnTo>
                  <a:lnTo>
                    <a:pt x="42" y="274"/>
                  </a:lnTo>
                  <a:lnTo>
                    <a:pt x="36" y="303"/>
                  </a:lnTo>
                  <a:lnTo>
                    <a:pt x="52" y="310"/>
                  </a:lnTo>
                  <a:lnTo>
                    <a:pt x="16" y="354"/>
                  </a:lnTo>
                  <a:lnTo>
                    <a:pt x="2" y="377"/>
                  </a:lnTo>
                  <a:lnTo>
                    <a:pt x="2" y="381"/>
                  </a:lnTo>
                  <a:lnTo>
                    <a:pt x="16" y="386"/>
                  </a:lnTo>
                  <a:lnTo>
                    <a:pt x="13" y="413"/>
                  </a:lnTo>
                  <a:lnTo>
                    <a:pt x="31" y="419"/>
                  </a:lnTo>
                  <a:lnTo>
                    <a:pt x="0" y="455"/>
                  </a:lnTo>
                  <a:lnTo>
                    <a:pt x="4" y="462"/>
                  </a:lnTo>
                  <a:lnTo>
                    <a:pt x="4" y="479"/>
                  </a:lnTo>
                  <a:lnTo>
                    <a:pt x="43" y="515"/>
                  </a:lnTo>
                  <a:lnTo>
                    <a:pt x="36" y="533"/>
                  </a:lnTo>
                  <a:lnTo>
                    <a:pt x="51" y="547"/>
                  </a:lnTo>
                  <a:lnTo>
                    <a:pt x="65" y="538"/>
                  </a:lnTo>
                  <a:lnTo>
                    <a:pt x="85" y="589"/>
                  </a:lnTo>
                  <a:lnTo>
                    <a:pt x="96" y="587"/>
                  </a:lnTo>
                  <a:lnTo>
                    <a:pt x="94" y="605"/>
                  </a:lnTo>
                  <a:lnTo>
                    <a:pt x="132" y="603"/>
                  </a:lnTo>
                  <a:lnTo>
                    <a:pt x="150" y="593"/>
                  </a:lnTo>
                  <a:lnTo>
                    <a:pt x="167" y="605"/>
                  </a:lnTo>
                  <a:lnTo>
                    <a:pt x="170" y="594"/>
                  </a:lnTo>
                  <a:lnTo>
                    <a:pt x="214" y="593"/>
                  </a:lnTo>
                  <a:lnTo>
                    <a:pt x="219" y="576"/>
                  </a:lnTo>
                  <a:lnTo>
                    <a:pt x="241" y="578"/>
                  </a:lnTo>
                  <a:lnTo>
                    <a:pt x="259" y="585"/>
                  </a:lnTo>
                  <a:lnTo>
                    <a:pt x="264" y="607"/>
                  </a:lnTo>
                  <a:lnTo>
                    <a:pt x="277" y="605"/>
                  </a:lnTo>
                  <a:lnTo>
                    <a:pt x="293" y="632"/>
                  </a:lnTo>
                  <a:lnTo>
                    <a:pt x="281" y="641"/>
                  </a:lnTo>
                  <a:lnTo>
                    <a:pt x="288" y="663"/>
                  </a:lnTo>
                  <a:lnTo>
                    <a:pt x="300" y="661"/>
                  </a:lnTo>
                  <a:lnTo>
                    <a:pt x="317" y="678"/>
                  </a:lnTo>
                  <a:lnTo>
                    <a:pt x="328" y="669"/>
                  </a:lnTo>
                  <a:lnTo>
                    <a:pt x="342" y="696"/>
                  </a:lnTo>
                  <a:lnTo>
                    <a:pt x="364" y="689"/>
                  </a:lnTo>
                  <a:lnTo>
                    <a:pt x="364" y="683"/>
                  </a:lnTo>
                  <a:lnTo>
                    <a:pt x="373" y="667"/>
                  </a:lnTo>
                  <a:lnTo>
                    <a:pt x="422" y="663"/>
                  </a:lnTo>
                  <a:lnTo>
                    <a:pt x="420" y="629"/>
                  </a:lnTo>
                  <a:lnTo>
                    <a:pt x="445" y="620"/>
                  </a:lnTo>
                  <a:lnTo>
                    <a:pt x="454" y="598"/>
                  </a:lnTo>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1200">
                <a:solidFill>
                  <a:schemeClr val="tx1">
                    <a:lumMod val="50000"/>
                  </a:schemeClr>
                </a:solidFill>
              </a:endParaRPr>
            </a:p>
          </p:txBody>
        </p:sp>
        <p:sp>
          <p:nvSpPr>
            <p:cNvPr id="14" name="Freeform 19">
              <a:extLst>
                <a:ext uri="{FF2B5EF4-FFF2-40B4-BE49-F238E27FC236}">
                  <a16:creationId xmlns:a16="http://schemas.microsoft.com/office/drawing/2014/main" id="{C526C9E0-AF24-B019-CE10-36318C765FC5}"/>
                </a:ext>
              </a:extLst>
            </p:cNvPr>
            <p:cNvSpPr>
              <a:spLocks/>
            </p:cNvSpPr>
            <p:nvPr/>
          </p:nvSpPr>
          <p:spPr bwMode="auto">
            <a:xfrm>
              <a:off x="3740" y="1019"/>
              <a:ext cx="565" cy="699"/>
            </a:xfrm>
            <a:custGeom>
              <a:avLst/>
              <a:gdLst>
                <a:gd name="T0" fmla="*/ 25 w 565"/>
                <a:gd name="T1" fmla="*/ 486 h 699"/>
                <a:gd name="T2" fmla="*/ 45 w 565"/>
                <a:gd name="T3" fmla="*/ 504 h 699"/>
                <a:gd name="T4" fmla="*/ 100 w 565"/>
                <a:gd name="T5" fmla="*/ 529 h 699"/>
                <a:gd name="T6" fmla="*/ 116 w 565"/>
                <a:gd name="T7" fmla="*/ 527 h 699"/>
                <a:gd name="T8" fmla="*/ 150 w 565"/>
                <a:gd name="T9" fmla="*/ 591 h 699"/>
                <a:gd name="T10" fmla="*/ 199 w 565"/>
                <a:gd name="T11" fmla="*/ 654 h 699"/>
                <a:gd name="T12" fmla="*/ 210 w 565"/>
                <a:gd name="T13" fmla="*/ 674 h 699"/>
                <a:gd name="T14" fmla="*/ 234 w 565"/>
                <a:gd name="T15" fmla="*/ 683 h 699"/>
                <a:gd name="T16" fmla="*/ 264 w 565"/>
                <a:gd name="T17" fmla="*/ 678 h 699"/>
                <a:gd name="T18" fmla="*/ 317 w 565"/>
                <a:gd name="T19" fmla="*/ 672 h 699"/>
                <a:gd name="T20" fmla="*/ 404 w 565"/>
                <a:gd name="T21" fmla="*/ 683 h 699"/>
                <a:gd name="T22" fmla="*/ 469 w 565"/>
                <a:gd name="T23" fmla="*/ 649 h 699"/>
                <a:gd name="T24" fmla="*/ 487 w 565"/>
                <a:gd name="T25" fmla="*/ 598 h 699"/>
                <a:gd name="T26" fmla="*/ 525 w 565"/>
                <a:gd name="T27" fmla="*/ 583 h 699"/>
                <a:gd name="T28" fmla="*/ 556 w 565"/>
                <a:gd name="T29" fmla="*/ 520 h 699"/>
                <a:gd name="T30" fmla="*/ 518 w 565"/>
                <a:gd name="T31" fmla="*/ 439 h 699"/>
                <a:gd name="T32" fmla="*/ 520 w 565"/>
                <a:gd name="T33" fmla="*/ 388 h 699"/>
                <a:gd name="T34" fmla="*/ 538 w 565"/>
                <a:gd name="T35" fmla="*/ 375 h 699"/>
                <a:gd name="T36" fmla="*/ 516 w 565"/>
                <a:gd name="T37" fmla="*/ 332 h 699"/>
                <a:gd name="T38" fmla="*/ 545 w 565"/>
                <a:gd name="T39" fmla="*/ 288 h 699"/>
                <a:gd name="T40" fmla="*/ 549 w 565"/>
                <a:gd name="T41" fmla="*/ 221 h 699"/>
                <a:gd name="T42" fmla="*/ 445 w 565"/>
                <a:gd name="T43" fmla="*/ 223 h 699"/>
                <a:gd name="T44" fmla="*/ 435 w 565"/>
                <a:gd name="T45" fmla="*/ 172 h 699"/>
                <a:gd name="T46" fmla="*/ 402 w 565"/>
                <a:gd name="T47" fmla="*/ 165 h 699"/>
                <a:gd name="T48" fmla="*/ 353 w 565"/>
                <a:gd name="T49" fmla="*/ 133 h 699"/>
                <a:gd name="T50" fmla="*/ 326 w 565"/>
                <a:gd name="T51" fmla="*/ 105 h 699"/>
                <a:gd name="T52" fmla="*/ 293 w 565"/>
                <a:gd name="T53" fmla="*/ 28 h 699"/>
                <a:gd name="T54" fmla="*/ 246 w 565"/>
                <a:gd name="T55" fmla="*/ 47 h 699"/>
                <a:gd name="T56" fmla="*/ 154 w 565"/>
                <a:gd name="T57" fmla="*/ 69 h 699"/>
                <a:gd name="T58" fmla="*/ 141 w 565"/>
                <a:gd name="T59" fmla="*/ 171 h 699"/>
                <a:gd name="T60" fmla="*/ 147 w 565"/>
                <a:gd name="T61" fmla="*/ 198 h 699"/>
                <a:gd name="T62" fmla="*/ 154 w 565"/>
                <a:gd name="T63" fmla="*/ 221 h 699"/>
                <a:gd name="T64" fmla="*/ 148 w 565"/>
                <a:gd name="T65" fmla="*/ 279 h 699"/>
                <a:gd name="T66" fmla="*/ 138 w 565"/>
                <a:gd name="T67" fmla="*/ 296 h 699"/>
                <a:gd name="T68" fmla="*/ 105 w 565"/>
                <a:gd name="T69" fmla="*/ 334 h 699"/>
                <a:gd name="T70" fmla="*/ 80 w 565"/>
                <a:gd name="T71" fmla="*/ 352 h 699"/>
                <a:gd name="T72" fmla="*/ 65 w 565"/>
                <a:gd name="T73" fmla="*/ 363 h 699"/>
                <a:gd name="T74" fmla="*/ 0 w 565"/>
                <a:gd name="T75" fmla="*/ 47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5" h="699">
                  <a:moveTo>
                    <a:pt x="2" y="473"/>
                  </a:moveTo>
                  <a:lnTo>
                    <a:pt x="25" y="486"/>
                  </a:lnTo>
                  <a:lnTo>
                    <a:pt x="22" y="500"/>
                  </a:lnTo>
                  <a:lnTo>
                    <a:pt x="45" y="504"/>
                  </a:lnTo>
                  <a:lnTo>
                    <a:pt x="49" y="536"/>
                  </a:lnTo>
                  <a:lnTo>
                    <a:pt x="100" y="529"/>
                  </a:lnTo>
                  <a:lnTo>
                    <a:pt x="94" y="518"/>
                  </a:lnTo>
                  <a:lnTo>
                    <a:pt x="116" y="527"/>
                  </a:lnTo>
                  <a:lnTo>
                    <a:pt x="148" y="587"/>
                  </a:lnTo>
                  <a:lnTo>
                    <a:pt x="150" y="591"/>
                  </a:lnTo>
                  <a:lnTo>
                    <a:pt x="154" y="629"/>
                  </a:lnTo>
                  <a:lnTo>
                    <a:pt x="199" y="654"/>
                  </a:lnTo>
                  <a:lnTo>
                    <a:pt x="197" y="670"/>
                  </a:lnTo>
                  <a:lnTo>
                    <a:pt x="210" y="674"/>
                  </a:lnTo>
                  <a:lnTo>
                    <a:pt x="203" y="687"/>
                  </a:lnTo>
                  <a:lnTo>
                    <a:pt x="234" y="683"/>
                  </a:lnTo>
                  <a:lnTo>
                    <a:pt x="246" y="699"/>
                  </a:lnTo>
                  <a:lnTo>
                    <a:pt x="264" y="678"/>
                  </a:lnTo>
                  <a:lnTo>
                    <a:pt x="302" y="688"/>
                  </a:lnTo>
                  <a:lnTo>
                    <a:pt x="317" y="672"/>
                  </a:lnTo>
                  <a:lnTo>
                    <a:pt x="386" y="681"/>
                  </a:lnTo>
                  <a:lnTo>
                    <a:pt x="404" y="683"/>
                  </a:lnTo>
                  <a:lnTo>
                    <a:pt x="424" y="658"/>
                  </a:lnTo>
                  <a:lnTo>
                    <a:pt x="469" y="649"/>
                  </a:lnTo>
                  <a:lnTo>
                    <a:pt x="462" y="618"/>
                  </a:lnTo>
                  <a:lnTo>
                    <a:pt x="487" y="598"/>
                  </a:lnTo>
                  <a:lnTo>
                    <a:pt x="512" y="600"/>
                  </a:lnTo>
                  <a:lnTo>
                    <a:pt x="525" y="583"/>
                  </a:lnTo>
                  <a:lnTo>
                    <a:pt x="547" y="582"/>
                  </a:lnTo>
                  <a:lnTo>
                    <a:pt x="556" y="520"/>
                  </a:lnTo>
                  <a:lnTo>
                    <a:pt x="538" y="460"/>
                  </a:lnTo>
                  <a:lnTo>
                    <a:pt x="518" y="439"/>
                  </a:lnTo>
                  <a:lnTo>
                    <a:pt x="530" y="411"/>
                  </a:lnTo>
                  <a:lnTo>
                    <a:pt x="520" y="388"/>
                  </a:lnTo>
                  <a:lnTo>
                    <a:pt x="516" y="381"/>
                  </a:lnTo>
                  <a:lnTo>
                    <a:pt x="538" y="375"/>
                  </a:lnTo>
                  <a:lnTo>
                    <a:pt x="516" y="335"/>
                  </a:lnTo>
                  <a:lnTo>
                    <a:pt x="516" y="332"/>
                  </a:lnTo>
                  <a:lnTo>
                    <a:pt x="547" y="315"/>
                  </a:lnTo>
                  <a:lnTo>
                    <a:pt x="545" y="288"/>
                  </a:lnTo>
                  <a:lnTo>
                    <a:pt x="565" y="267"/>
                  </a:lnTo>
                  <a:lnTo>
                    <a:pt x="549" y="221"/>
                  </a:lnTo>
                  <a:lnTo>
                    <a:pt x="532" y="214"/>
                  </a:lnTo>
                  <a:lnTo>
                    <a:pt x="445" y="223"/>
                  </a:lnTo>
                  <a:lnTo>
                    <a:pt x="458" y="203"/>
                  </a:lnTo>
                  <a:lnTo>
                    <a:pt x="435" y="172"/>
                  </a:lnTo>
                  <a:lnTo>
                    <a:pt x="407" y="176"/>
                  </a:lnTo>
                  <a:lnTo>
                    <a:pt x="402" y="165"/>
                  </a:lnTo>
                  <a:lnTo>
                    <a:pt x="364" y="180"/>
                  </a:lnTo>
                  <a:lnTo>
                    <a:pt x="353" y="133"/>
                  </a:lnTo>
                  <a:lnTo>
                    <a:pt x="330" y="129"/>
                  </a:lnTo>
                  <a:lnTo>
                    <a:pt x="326" y="105"/>
                  </a:lnTo>
                  <a:lnTo>
                    <a:pt x="293" y="75"/>
                  </a:lnTo>
                  <a:lnTo>
                    <a:pt x="293" y="28"/>
                  </a:lnTo>
                  <a:lnTo>
                    <a:pt x="277" y="0"/>
                  </a:lnTo>
                  <a:lnTo>
                    <a:pt x="246" y="47"/>
                  </a:lnTo>
                  <a:lnTo>
                    <a:pt x="212" y="38"/>
                  </a:lnTo>
                  <a:lnTo>
                    <a:pt x="154" y="69"/>
                  </a:lnTo>
                  <a:lnTo>
                    <a:pt x="181" y="133"/>
                  </a:lnTo>
                  <a:lnTo>
                    <a:pt x="141" y="171"/>
                  </a:lnTo>
                  <a:lnTo>
                    <a:pt x="143" y="171"/>
                  </a:lnTo>
                  <a:lnTo>
                    <a:pt x="147" y="198"/>
                  </a:lnTo>
                  <a:lnTo>
                    <a:pt x="167" y="210"/>
                  </a:lnTo>
                  <a:lnTo>
                    <a:pt x="154" y="221"/>
                  </a:lnTo>
                  <a:lnTo>
                    <a:pt x="145" y="232"/>
                  </a:lnTo>
                  <a:lnTo>
                    <a:pt x="148" y="279"/>
                  </a:lnTo>
                  <a:lnTo>
                    <a:pt x="136" y="279"/>
                  </a:lnTo>
                  <a:lnTo>
                    <a:pt x="138" y="296"/>
                  </a:lnTo>
                  <a:lnTo>
                    <a:pt x="103" y="328"/>
                  </a:lnTo>
                  <a:lnTo>
                    <a:pt x="105" y="334"/>
                  </a:lnTo>
                  <a:lnTo>
                    <a:pt x="109" y="332"/>
                  </a:lnTo>
                  <a:lnTo>
                    <a:pt x="80" y="352"/>
                  </a:lnTo>
                  <a:lnTo>
                    <a:pt x="67" y="344"/>
                  </a:lnTo>
                  <a:lnTo>
                    <a:pt x="65" y="363"/>
                  </a:lnTo>
                  <a:lnTo>
                    <a:pt x="38" y="354"/>
                  </a:lnTo>
                  <a:lnTo>
                    <a:pt x="0" y="471"/>
                  </a:lnTo>
                  <a:lnTo>
                    <a:pt x="2" y="473"/>
                  </a:lnTo>
                  <a:close/>
                </a:path>
              </a:pathLst>
            </a:custGeom>
            <a:grpFill/>
            <a:ln w="3175">
              <a:solidFill>
                <a:schemeClr val="bg1"/>
              </a:solidFill>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5" name="Freeform 20">
              <a:extLst>
                <a:ext uri="{FF2B5EF4-FFF2-40B4-BE49-F238E27FC236}">
                  <a16:creationId xmlns:a16="http://schemas.microsoft.com/office/drawing/2014/main" id="{C21ED8B5-0514-5442-6CD4-932D6507D757}"/>
                </a:ext>
              </a:extLst>
            </p:cNvPr>
            <p:cNvSpPr>
              <a:spLocks/>
            </p:cNvSpPr>
            <p:nvPr/>
          </p:nvSpPr>
          <p:spPr bwMode="auto">
            <a:xfrm>
              <a:off x="3740" y="1019"/>
              <a:ext cx="565" cy="699"/>
            </a:xfrm>
            <a:custGeom>
              <a:avLst/>
              <a:gdLst>
                <a:gd name="T0" fmla="*/ 25 w 565"/>
                <a:gd name="T1" fmla="*/ 486 h 699"/>
                <a:gd name="T2" fmla="*/ 45 w 565"/>
                <a:gd name="T3" fmla="*/ 504 h 699"/>
                <a:gd name="T4" fmla="*/ 100 w 565"/>
                <a:gd name="T5" fmla="*/ 529 h 699"/>
                <a:gd name="T6" fmla="*/ 116 w 565"/>
                <a:gd name="T7" fmla="*/ 527 h 699"/>
                <a:gd name="T8" fmla="*/ 150 w 565"/>
                <a:gd name="T9" fmla="*/ 591 h 699"/>
                <a:gd name="T10" fmla="*/ 199 w 565"/>
                <a:gd name="T11" fmla="*/ 654 h 699"/>
                <a:gd name="T12" fmla="*/ 210 w 565"/>
                <a:gd name="T13" fmla="*/ 674 h 699"/>
                <a:gd name="T14" fmla="*/ 234 w 565"/>
                <a:gd name="T15" fmla="*/ 683 h 699"/>
                <a:gd name="T16" fmla="*/ 264 w 565"/>
                <a:gd name="T17" fmla="*/ 678 h 699"/>
                <a:gd name="T18" fmla="*/ 317 w 565"/>
                <a:gd name="T19" fmla="*/ 672 h 699"/>
                <a:gd name="T20" fmla="*/ 404 w 565"/>
                <a:gd name="T21" fmla="*/ 683 h 699"/>
                <a:gd name="T22" fmla="*/ 469 w 565"/>
                <a:gd name="T23" fmla="*/ 649 h 699"/>
                <a:gd name="T24" fmla="*/ 487 w 565"/>
                <a:gd name="T25" fmla="*/ 598 h 699"/>
                <a:gd name="T26" fmla="*/ 525 w 565"/>
                <a:gd name="T27" fmla="*/ 583 h 699"/>
                <a:gd name="T28" fmla="*/ 556 w 565"/>
                <a:gd name="T29" fmla="*/ 520 h 699"/>
                <a:gd name="T30" fmla="*/ 518 w 565"/>
                <a:gd name="T31" fmla="*/ 439 h 699"/>
                <a:gd name="T32" fmla="*/ 520 w 565"/>
                <a:gd name="T33" fmla="*/ 388 h 699"/>
                <a:gd name="T34" fmla="*/ 538 w 565"/>
                <a:gd name="T35" fmla="*/ 375 h 699"/>
                <a:gd name="T36" fmla="*/ 516 w 565"/>
                <a:gd name="T37" fmla="*/ 332 h 699"/>
                <a:gd name="T38" fmla="*/ 545 w 565"/>
                <a:gd name="T39" fmla="*/ 288 h 699"/>
                <a:gd name="T40" fmla="*/ 549 w 565"/>
                <a:gd name="T41" fmla="*/ 221 h 699"/>
                <a:gd name="T42" fmla="*/ 445 w 565"/>
                <a:gd name="T43" fmla="*/ 223 h 699"/>
                <a:gd name="T44" fmla="*/ 435 w 565"/>
                <a:gd name="T45" fmla="*/ 172 h 699"/>
                <a:gd name="T46" fmla="*/ 402 w 565"/>
                <a:gd name="T47" fmla="*/ 165 h 699"/>
                <a:gd name="T48" fmla="*/ 353 w 565"/>
                <a:gd name="T49" fmla="*/ 133 h 699"/>
                <a:gd name="T50" fmla="*/ 326 w 565"/>
                <a:gd name="T51" fmla="*/ 105 h 699"/>
                <a:gd name="T52" fmla="*/ 293 w 565"/>
                <a:gd name="T53" fmla="*/ 28 h 699"/>
                <a:gd name="T54" fmla="*/ 246 w 565"/>
                <a:gd name="T55" fmla="*/ 47 h 699"/>
                <a:gd name="T56" fmla="*/ 154 w 565"/>
                <a:gd name="T57" fmla="*/ 69 h 699"/>
                <a:gd name="T58" fmla="*/ 141 w 565"/>
                <a:gd name="T59" fmla="*/ 171 h 699"/>
                <a:gd name="T60" fmla="*/ 147 w 565"/>
                <a:gd name="T61" fmla="*/ 198 h 699"/>
                <a:gd name="T62" fmla="*/ 154 w 565"/>
                <a:gd name="T63" fmla="*/ 221 h 699"/>
                <a:gd name="T64" fmla="*/ 148 w 565"/>
                <a:gd name="T65" fmla="*/ 279 h 699"/>
                <a:gd name="T66" fmla="*/ 138 w 565"/>
                <a:gd name="T67" fmla="*/ 296 h 699"/>
                <a:gd name="T68" fmla="*/ 105 w 565"/>
                <a:gd name="T69" fmla="*/ 334 h 699"/>
                <a:gd name="T70" fmla="*/ 80 w 565"/>
                <a:gd name="T71" fmla="*/ 352 h 699"/>
                <a:gd name="T72" fmla="*/ 65 w 565"/>
                <a:gd name="T73" fmla="*/ 363 h 699"/>
                <a:gd name="T74" fmla="*/ 0 w 565"/>
                <a:gd name="T75" fmla="*/ 47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5" h="699">
                  <a:moveTo>
                    <a:pt x="2" y="473"/>
                  </a:moveTo>
                  <a:lnTo>
                    <a:pt x="25" y="486"/>
                  </a:lnTo>
                  <a:lnTo>
                    <a:pt x="22" y="500"/>
                  </a:lnTo>
                  <a:lnTo>
                    <a:pt x="45" y="504"/>
                  </a:lnTo>
                  <a:lnTo>
                    <a:pt x="49" y="536"/>
                  </a:lnTo>
                  <a:lnTo>
                    <a:pt x="100" y="529"/>
                  </a:lnTo>
                  <a:lnTo>
                    <a:pt x="94" y="518"/>
                  </a:lnTo>
                  <a:lnTo>
                    <a:pt x="116" y="527"/>
                  </a:lnTo>
                  <a:lnTo>
                    <a:pt x="148" y="587"/>
                  </a:lnTo>
                  <a:lnTo>
                    <a:pt x="150" y="591"/>
                  </a:lnTo>
                  <a:lnTo>
                    <a:pt x="154" y="629"/>
                  </a:lnTo>
                  <a:lnTo>
                    <a:pt x="199" y="654"/>
                  </a:lnTo>
                  <a:lnTo>
                    <a:pt x="197" y="670"/>
                  </a:lnTo>
                  <a:lnTo>
                    <a:pt x="210" y="674"/>
                  </a:lnTo>
                  <a:lnTo>
                    <a:pt x="203" y="687"/>
                  </a:lnTo>
                  <a:lnTo>
                    <a:pt x="234" y="683"/>
                  </a:lnTo>
                  <a:lnTo>
                    <a:pt x="246" y="699"/>
                  </a:lnTo>
                  <a:lnTo>
                    <a:pt x="264" y="678"/>
                  </a:lnTo>
                  <a:lnTo>
                    <a:pt x="302" y="688"/>
                  </a:lnTo>
                  <a:lnTo>
                    <a:pt x="317" y="672"/>
                  </a:lnTo>
                  <a:lnTo>
                    <a:pt x="386" y="681"/>
                  </a:lnTo>
                  <a:lnTo>
                    <a:pt x="404" y="683"/>
                  </a:lnTo>
                  <a:lnTo>
                    <a:pt x="424" y="658"/>
                  </a:lnTo>
                  <a:lnTo>
                    <a:pt x="469" y="649"/>
                  </a:lnTo>
                  <a:lnTo>
                    <a:pt x="462" y="618"/>
                  </a:lnTo>
                  <a:lnTo>
                    <a:pt x="487" y="598"/>
                  </a:lnTo>
                  <a:lnTo>
                    <a:pt x="512" y="600"/>
                  </a:lnTo>
                  <a:lnTo>
                    <a:pt x="525" y="583"/>
                  </a:lnTo>
                  <a:lnTo>
                    <a:pt x="547" y="582"/>
                  </a:lnTo>
                  <a:lnTo>
                    <a:pt x="556" y="520"/>
                  </a:lnTo>
                  <a:lnTo>
                    <a:pt x="538" y="460"/>
                  </a:lnTo>
                  <a:lnTo>
                    <a:pt x="518" y="439"/>
                  </a:lnTo>
                  <a:lnTo>
                    <a:pt x="530" y="411"/>
                  </a:lnTo>
                  <a:lnTo>
                    <a:pt x="520" y="388"/>
                  </a:lnTo>
                  <a:lnTo>
                    <a:pt x="516" y="381"/>
                  </a:lnTo>
                  <a:lnTo>
                    <a:pt x="538" y="375"/>
                  </a:lnTo>
                  <a:lnTo>
                    <a:pt x="516" y="335"/>
                  </a:lnTo>
                  <a:lnTo>
                    <a:pt x="516" y="332"/>
                  </a:lnTo>
                  <a:lnTo>
                    <a:pt x="547" y="315"/>
                  </a:lnTo>
                  <a:lnTo>
                    <a:pt x="545" y="288"/>
                  </a:lnTo>
                  <a:lnTo>
                    <a:pt x="565" y="267"/>
                  </a:lnTo>
                  <a:lnTo>
                    <a:pt x="549" y="221"/>
                  </a:lnTo>
                  <a:lnTo>
                    <a:pt x="532" y="214"/>
                  </a:lnTo>
                  <a:lnTo>
                    <a:pt x="445" y="223"/>
                  </a:lnTo>
                  <a:lnTo>
                    <a:pt x="458" y="203"/>
                  </a:lnTo>
                  <a:lnTo>
                    <a:pt x="435" y="172"/>
                  </a:lnTo>
                  <a:lnTo>
                    <a:pt x="407" y="176"/>
                  </a:lnTo>
                  <a:lnTo>
                    <a:pt x="402" y="165"/>
                  </a:lnTo>
                  <a:lnTo>
                    <a:pt x="364" y="180"/>
                  </a:lnTo>
                  <a:lnTo>
                    <a:pt x="353" y="133"/>
                  </a:lnTo>
                  <a:lnTo>
                    <a:pt x="330" y="129"/>
                  </a:lnTo>
                  <a:lnTo>
                    <a:pt x="326" y="105"/>
                  </a:lnTo>
                  <a:lnTo>
                    <a:pt x="293" y="75"/>
                  </a:lnTo>
                  <a:lnTo>
                    <a:pt x="293" y="28"/>
                  </a:lnTo>
                  <a:lnTo>
                    <a:pt x="277" y="0"/>
                  </a:lnTo>
                  <a:lnTo>
                    <a:pt x="246" y="47"/>
                  </a:lnTo>
                  <a:lnTo>
                    <a:pt x="212" y="38"/>
                  </a:lnTo>
                  <a:lnTo>
                    <a:pt x="154" y="69"/>
                  </a:lnTo>
                  <a:lnTo>
                    <a:pt x="181" y="133"/>
                  </a:lnTo>
                  <a:lnTo>
                    <a:pt x="141" y="171"/>
                  </a:lnTo>
                  <a:lnTo>
                    <a:pt x="143" y="171"/>
                  </a:lnTo>
                  <a:lnTo>
                    <a:pt x="147" y="198"/>
                  </a:lnTo>
                  <a:lnTo>
                    <a:pt x="167" y="210"/>
                  </a:lnTo>
                  <a:lnTo>
                    <a:pt x="154" y="221"/>
                  </a:lnTo>
                  <a:lnTo>
                    <a:pt x="145" y="232"/>
                  </a:lnTo>
                  <a:lnTo>
                    <a:pt x="148" y="279"/>
                  </a:lnTo>
                  <a:lnTo>
                    <a:pt x="136" y="279"/>
                  </a:lnTo>
                  <a:lnTo>
                    <a:pt x="138" y="296"/>
                  </a:lnTo>
                  <a:lnTo>
                    <a:pt x="103" y="328"/>
                  </a:lnTo>
                  <a:lnTo>
                    <a:pt x="105" y="334"/>
                  </a:lnTo>
                  <a:lnTo>
                    <a:pt x="109" y="332"/>
                  </a:lnTo>
                  <a:lnTo>
                    <a:pt x="80" y="352"/>
                  </a:lnTo>
                  <a:lnTo>
                    <a:pt x="67" y="344"/>
                  </a:lnTo>
                  <a:lnTo>
                    <a:pt x="65" y="363"/>
                  </a:lnTo>
                  <a:lnTo>
                    <a:pt x="38" y="354"/>
                  </a:lnTo>
                  <a:lnTo>
                    <a:pt x="0" y="471"/>
                  </a:lnTo>
                  <a:lnTo>
                    <a:pt x="2" y="473"/>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6" name="Freeform 23">
              <a:extLst>
                <a:ext uri="{FF2B5EF4-FFF2-40B4-BE49-F238E27FC236}">
                  <a16:creationId xmlns:a16="http://schemas.microsoft.com/office/drawing/2014/main" id="{21669CC3-4080-6C9E-6A51-611D03BB1312}"/>
                </a:ext>
              </a:extLst>
            </p:cNvPr>
            <p:cNvSpPr>
              <a:spLocks/>
            </p:cNvSpPr>
            <p:nvPr/>
          </p:nvSpPr>
          <p:spPr bwMode="auto">
            <a:xfrm>
              <a:off x="3423" y="715"/>
              <a:ext cx="653" cy="504"/>
            </a:xfrm>
            <a:custGeom>
              <a:avLst/>
              <a:gdLst>
                <a:gd name="T0" fmla="*/ 503 w 653"/>
                <a:gd name="T1" fmla="*/ 439 h 504"/>
                <a:gd name="T2" fmla="*/ 467 w 653"/>
                <a:gd name="T3" fmla="*/ 504 h 504"/>
                <a:gd name="T4" fmla="*/ 394 w 653"/>
                <a:gd name="T5" fmla="*/ 439 h 504"/>
                <a:gd name="T6" fmla="*/ 317 w 653"/>
                <a:gd name="T7" fmla="*/ 448 h 504"/>
                <a:gd name="T8" fmla="*/ 302 w 653"/>
                <a:gd name="T9" fmla="*/ 426 h 504"/>
                <a:gd name="T10" fmla="*/ 286 w 653"/>
                <a:gd name="T11" fmla="*/ 395 h 504"/>
                <a:gd name="T12" fmla="*/ 246 w 653"/>
                <a:gd name="T13" fmla="*/ 408 h 504"/>
                <a:gd name="T14" fmla="*/ 208 w 653"/>
                <a:gd name="T15" fmla="*/ 415 h 504"/>
                <a:gd name="T16" fmla="*/ 174 w 653"/>
                <a:gd name="T17" fmla="*/ 410 h 504"/>
                <a:gd name="T18" fmla="*/ 105 w 653"/>
                <a:gd name="T19" fmla="*/ 392 h 504"/>
                <a:gd name="T20" fmla="*/ 47 w 653"/>
                <a:gd name="T21" fmla="*/ 366 h 504"/>
                <a:gd name="T22" fmla="*/ 49 w 653"/>
                <a:gd name="T23" fmla="*/ 334 h 504"/>
                <a:gd name="T24" fmla="*/ 20 w 653"/>
                <a:gd name="T25" fmla="*/ 162 h 504"/>
                <a:gd name="T26" fmla="*/ 16 w 653"/>
                <a:gd name="T27" fmla="*/ 93 h 504"/>
                <a:gd name="T28" fmla="*/ 2 w 653"/>
                <a:gd name="T29" fmla="*/ 66 h 504"/>
                <a:gd name="T30" fmla="*/ 119 w 653"/>
                <a:gd name="T31" fmla="*/ 82 h 504"/>
                <a:gd name="T32" fmla="*/ 108 w 653"/>
                <a:gd name="T33" fmla="*/ 122 h 504"/>
                <a:gd name="T34" fmla="*/ 146 w 653"/>
                <a:gd name="T35" fmla="*/ 167 h 504"/>
                <a:gd name="T36" fmla="*/ 298 w 653"/>
                <a:gd name="T37" fmla="*/ 201 h 504"/>
                <a:gd name="T38" fmla="*/ 353 w 653"/>
                <a:gd name="T39" fmla="*/ 156 h 504"/>
                <a:gd name="T40" fmla="*/ 449 w 653"/>
                <a:gd name="T41" fmla="*/ 53 h 504"/>
                <a:gd name="T42" fmla="*/ 585 w 653"/>
                <a:gd name="T43" fmla="*/ 0 h 504"/>
                <a:gd name="T44" fmla="*/ 639 w 653"/>
                <a:gd name="T45" fmla="*/ 46 h 504"/>
                <a:gd name="T46" fmla="*/ 637 w 653"/>
                <a:gd name="T47" fmla="*/ 102 h 504"/>
                <a:gd name="T48" fmla="*/ 639 w 653"/>
                <a:gd name="T49" fmla="*/ 116 h 504"/>
                <a:gd name="T50" fmla="*/ 653 w 653"/>
                <a:gd name="T51" fmla="*/ 158 h 504"/>
                <a:gd name="T52" fmla="*/ 653 w 653"/>
                <a:gd name="T53" fmla="*/ 218 h 504"/>
                <a:gd name="T54" fmla="*/ 637 w 653"/>
                <a:gd name="T55" fmla="*/ 225 h 504"/>
                <a:gd name="T56" fmla="*/ 619 w 653"/>
                <a:gd name="T57" fmla="*/ 268 h 504"/>
                <a:gd name="T58" fmla="*/ 590 w 653"/>
                <a:gd name="T59" fmla="*/ 277 h 504"/>
                <a:gd name="T60" fmla="*/ 566 w 653"/>
                <a:gd name="T61" fmla="*/ 353 h 504"/>
                <a:gd name="T62" fmla="*/ 476 w 653"/>
                <a:gd name="T63" fmla="*/ 375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3" h="504">
                  <a:moveTo>
                    <a:pt x="476" y="375"/>
                  </a:moveTo>
                  <a:lnTo>
                    <a:pt x="503" y="439"/>
                  </a:lnTo>
                  <a:lnTo>
                    <a:pt x="463" y="477"/>
                  </a:lnTo>
                  <a:lnTo>
                    <a:pt x="467" y="504"/>
                  </a:lnTo>
                  <a:lnTo>
                    <a:pt x="396" y="468"/>
                  </a:lnTo>
                  <a:lnTo>
                    <a:pt x="394" y="439"/>
                  </a:lnTo>
                  <a:lnTo>
                    <a:pt x="378" y="422"/>
                  </a:lnTo>
                  <a:lnTo>
                    <a:pt x="317" y="448"/>
                  </a:lnTo>
                  <a:lnTo>
                    <a:pt x="318" y="428"/>
                  </a:lnTo>
                  <a:lnTo>
                    <a:pt x="302" y="426"/>
                  </a:lnTo>
                  <a:lnTo>
                    <a:pt x="302" y="406"/>
                  </a:lnTo>
                  <a:lnTo>
                    <a:pt x="286" y="395"/>
                  </a:lnTo>
                  <a:lnTo>
                    <a:pt x="264" y="417"/>
                  </a:lnTo>
                  <a:lnTo>
                    <a:pt x="246" y="408"/>
                  </a:lnTo>
                  <a:lnTo>
                    <a:pt x="210" y="426"/>
                  </a:lnTo>
                  <a:lnTo>
                    <a:pt x="208" y="415"/>
                  </a:lnTo>
                  <a:lnTo>
                    <a:pt x="190" y="426"/>
                  </a:lnTo>
                  <a:lnTo>
                    <a:pt x="174" y="410"/>
                  </a:lnTo>
                  <a:lnTo>
                    <a:pt x="136" y="404"/>
                  </a:lnTo>
                  <a:lnTo>
                    <a:pt x="105" y="392"/>
                  </a:lnTo>
                  <a:lnTo>
                    <a:pt x="70" y="413"/>
                  </a:lnTo>
                  <a:lnTo>
                    <a:pt x="47" y="366"/>
                  </a:lnTo>
                  <a:lnTo>
                    <a:pt x="85" y="366"/>
                  </a:lnTo>
                  <a:lnTo>
                    <a:pt x="49" y="334"/>
                  </a:lnTo>
                  <a:lnTo>
                    <a:pt x="52" y="214"/>
                  </a:lnTo>
                  <a:lnTo>
                    <a:pt x="20" y="162"/>
                  </a:lnTo>
                  <a:lnTo>
                    <a:pt x="7" y="122"/>
                  </a:lnTo>
                  <a:lnTo>
                    <a:pt x="16" y="93"/>
                  </a:lnTo>
                  <a:lnTo>
                    <a:pt x="0" y="78"/>
                  </a:lnTo>
                  <a:lnTo>
                    <a:pt x="2" y="66"/>
                  </a:lnTo>
                  <a:lnTo>
                    <a:pt x="56" y="91"/>
                  </a:lnTo>
                  <a:lnTo>
                    <a:pt x="119" y="82"/>
                  </a:lnTo>
                  <a:lnTo>
                    <a:pt x="125" y="105"/>
                  </a:lnTo>
                  <a:lnTo>
                    <a:pt x="108" y="122"/>
                  </a:lnTo>
                  <a:lnTo>
                    <a:pt x="139" y="180"/>
                  </a:lnTo>
                  <a:lnTo>
                    <a:pt x="146" y="167"/>
                  </a:lnTo>
                  <a:lnTo>
                    <a:pt x="164" y="165"/>
                  </a:lnTo>
                  <a:lnTo>
                    <a:pt x="298" y="201"/>
                  </a:lnTo>
                  <a:lnTo>
                    <a:pt x="407" y="162"/>
                  </a:lnTo>
                  <a:lnTo>
                    <a:pt x="353" y="156"/>
                  </a:lnTo>
                  <a:lnTo>
                    <a:pt x="371" y="96"/>
                  </a:lnTo>
                  <a:lnTo>
                    <a:pt x="449" y="53"/>
                  </a:lnTo>
                  <a:lnTo>
                    <a:pt x="539" y="33"/>
                  </a:lnTo>
                  <a:lnTo>
                    <a:pt x="585" y="0"/>
                  </a:lnTo>
                  <a:lnTo>
                    <a:pt x="590" y="4"/>
                  </a:lnTo>
                  <a:lnTo>
                    <a:pt x="639" y="46"/>
                  </a:lnTo>
                  <a:lnTo>
                    <a:pt x="653" y="85"/>
                  </a:lnTo>
                  <a:lnTo>
                    <a:pt x="637" y="102"/>
                  </a:lnTo>
                  <a:lnTo>
                    <a:pt x="646" y="105"/>
                  </a:lnTo>
                  <a:lnTo>
                    <a:pt x="639" y="116"/>
                  </a:lnTo>
                  <a:lnTo>
                    <a:pt x="641" y="156"/>
                  </a:lnTo>
                  <a:lnTo>
                    <a:pt x="653" y="158"/>
                  </a:lnTo>
                  <a:lnTo>
                    <a:pt x="641" y="180"/>
                  </a:lnTo>
                  <a:lnTo>
                    <a:pt x="653" y="218"/>
                  </a:lnTo>
                  <a:lnTo>
                    <a:pt x="639" y="225"/>
                  </a:lnTo>
                  <a:lnTo>
                    <a:pt x="637" y="225"/>
                  </a:lnTo>
                  <a:lnTo>
                    <a:pt x="639" y="227"/>
                  </a:lnTo>
                  <a:lnTo>
                    <a:pt x="619" y="268"/>
                  </a:lnTo>
                  <a:lnTo>
                    <a:pt x="590" y="274"/>
                  </a:lnTo>
                  <a:lnTo>
                    <a:pt x="590" y="277"/>
                  </a:lnTo>
                  <a:lnTo>
                    <a:pt x="599" y="306"/>
                  </a:lnTo>
                  <a:lnTo>
                    <a:pt x="566" y="353"/>
                  </a:lnTo>
                  <a:lnTo>
                    <a:pt x="534" y="346"/>
                  </a:lnTo>
                  <a:lnTo>
                    <a:pt x="476" y="375"/>
                  </a:lnTo>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7" name="Freeform 26">
              <a:extLst>
                <a:ext uri="{FF2B5EF4-FFF2-40B4-BE49-F238E27FC236}">
                  <a16:creationId xmlns:a16="http://schemas.microsoft.com/office/drawing/2014/main" id="{81AC3072-BC25-B715-E27F-D2071FA57542}"/>
                </a:ext>
              </a:extLst>
            </p:cNvPr>
            <p:cNvSpPr>
              <a:spLocks/>
            </p:cNvSpPr>
            <p:nvPr/>
          </p:nvSpPr>
          <p:spPr bwMode="auto">
            <a:xfrm>
              <a:off x="3264" y="1108"/>
              <a:ext cx="643" cy="612"/>
            </a:xfrm>
            <a:custGeom>
              <a:avLst/>
              <a:gdLst>
                <a:gd name="T0" fmla="*/ 0 w 643"/>
                <a:gd name="T1" fmla="*/ 321 h 612"/>
                <a:gd name="T2" fmla="*/ 69 w 643"/>
                <a:gd name="T3" fmla="*/ 322 h 612"/>
                <a:gd name="T4" fmla="*/ 136 w 643"/>
                <a:gd name="T5" fmla="*/ 350 h 612"/>
                <a:gd name="T6" fmla="*/ 69 w 643"/>
                <a:gd name="T7" fmla="*/ 330 h 612"/>
                <a:gd name="T8" fmla="*/ 52 w 643"/>
                <a:gd name="T9" fmla="*/ 366 h 612"/>
                <a:gd name="T10" fmla="*/ 65 w 643"/>
                <a:gd name="T11" fmla="*/ 449 h 612"/>
                <a:gd name="T12" fmla="*/ 119 w 643"/>
                <a:gd name="T13" fmla="*/ 542 h 612"/>
                <a:gd name="T14" fmla="*/ 228 w 643"/>
                <a:gd name="T15" fmla="*/ 612 h 612"/>
                <a:gd name="T16" fmla="*/ 282 w 643"/>
                <a:gd name="T17" fmla="*/ 589 h 612"/>
                <a:gd name="T18" fmla="*/ 300 w 643"/>
                <a:gd name="T19" fmla="*/ 596 h 612"/>
                <a:gd name="T20" fmla="*/ 356 w 643"/>
                <a:gd name="T21" fmla="*/ 585 h 612"/>
                <a:gd name="T22" fmla="*/ 346 w 643"/>
                <a:gd name="T23" fmla="*/ 543 h 612"/>
                <a:gd name="T24" fmla="*/ 297 w 643"/>
                <a:gd name="T25" fmla="*/ 426 h 612"/>
                <a:gd name="T26" fmla="*/ 349 w 643"/>
                <a:gd name="T27" fmla="*/ 422 h 612"/>
                <a:gd name="T28" fmla="*/ 376 w 643"/>
                <a:gd name="T29" fmla="*/ 408 h 612"/>
                <a:gd name="T30" fmla="*/ 445 w 643"/>
                <a:gd name="T31" fmla="*/ 408 h 612"/>
                <a:gd name="T32" fmla="*/ 514 w 643"/>
                <a:gd name="T33" fmla="*/ 265 h 612"/>
                <a:gd name="T34" fmla="*/ 541 w 643"/>
                <a:gd name="T35" fmla="*/ 255 h 612"/>
                <a:gd name="T36" fmla="*/ 585 w 643"/>
                <a:gd name="T37" fmla="*/ 243 h 612"/>
                <a:gd name="T38" fmla="*/ 577 w 643"/>
                <a:gd name="T39" fmla="*/ 239 h 612"/>
                <a:gd name="T40" fmla="*/ 612 w 643"/>
                <a:gd name="T41" fmla="*/ 190 h 612"/>
                <a:gd name="T42" fmla="*/ 621 w 643"/>
                <a:gd name="T43" fmla="*/ 143 h 612"/>
                <a:gd name="T44" fmla="*/ 643 w 643"/>
                <a:gd name="T45" fmla="*/ 121 h 612"/>
                <a:gd name="T46" fmla="*/ 550 w 643"/>
                <a:gd name="T47" fmla="*/ 73 h 612"/>
                <a:gd name="T48" fmla="*/ 532 w 643"/>
                <a:gd name="T49" fmla="*/ 27 h 612"/>
                <a:gd name="T50" fmla="*/ 472 w 643"/>
                <a:gd name="T51" fmla="*/ 33 h 612"/>
                <a:gd name="T52" fmla="*/ 458 w 643"/>
                <a:gd name="T53" fmla="*/ 11 h 612"/>
                <a:gd name="T54" fmla="*/ 418 w 643"/>
                <a:gd name="T55" fmla="*/ 22 h 612"/>
                <a:gd name="T56" fmla="*/ 364 w 643"/>
                <a:gd name="T57" fmla="*/ 31 h 612"/>
                <a:gd name="T58" fmla="*/ 346 w 643"/>
                <a:gd name="T59" fmla="*/ 31 h 612"/>
                <a:gd name="T60" fmla="*/ 290 w 643"/>
                <a:gd name="T61" fmla="*/ 9 h 612"/>
                <a:gd name="T62" fmla="*/ 280 w 643"/>
                <a:gd name="T63" fmla="*/ 74 h 612"/>
                <a:gd name="T64" fmla="*/ 266 w 643"/>
                <a:gd name="T65" fmla="*/ 154 h 612"/>
                <a:gd name="T66" fmla="*/ 248 w 643"/>
                <a:gd name="T67" fmla="*/ 196 h 612"/>
                <a:gd name="T68" fmla="*/ 206 w 643"/>
                <a:gd name="T69" fmla="*/ 187 h 612"/>
                <a:gd name="T70" fmla="*/ 112 w 643"/>
                <a:gd name="T71" fmla="*/ 219 h 612"/>
                <a:gd name="T72" fmla="*/ 76 w 643"/>
                <a:gd name="T73" fmla="*/ 270 h 612"/>
                <a:gd name="T74" fmla="*/ 45 w 643"/>
                <a:gd name="T75" fmla="*/ 275 h 612"/>
                <a:gd name="T76" fmla="*/ 22 w 643"/>
                <a:gd name="T77" fmla="*/ 288 h 612"/>
                <a:gd name="T78" fmla="*/ 7 w 643"/>
                <a:gd name="T79" fmla="*/ 308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3" h="612">
                  <a:moveTo>
                    <a:pt x="7" y="308"/>
                  </a:moveTo>
                  <a:lnTo>
                    <a:pt x="0" y="321"/>
                  </a:lnTo>
                  <a:lnTo>
                    <a:pt x="45" y="337"/>
                  </a:lnTo>
                  <a:lnTo>
                    <a:pt x="69" y="322"/>
                  </a:lnTo>
                  <a:lnTo>
                    <a:pt x="112" y="322"/>
                  </a:lnTo>
                  <a:lnTo>
                    <a:pt x="136" y="350"/>
                  </a:lnTo>
                  <a:lnTo>
                    <a:pt x="92" y="326"/>
                  </a:lnTo>
                  <a:lnTo>
                    <a:pt x="69" y="330"/>
                  </a:lnTo>
                  <a:lnTo>
                    <a:pt x="67" y="359"/>
                  </a:lnTo>
                  <a:lnTo>
                    <a:pt x="52" y="366"/>
                  </a:lnTo>
                  <a:lnTo>
                    <a:pt x="99" y="397"/>
                  </a:lnTo>
                  <a:lnTo>
                    <a:pt x="65" y="449"/>
                  </a:lnTo>
                  <a:lnTo>
                    <a:pt x="110" y="505"/>
                  </a:lnTo>
                  <a:lnTo>
                    <a:pt x="119" y="542"/>
                  </a:lnTo>
                  <a:lnTo>
                    <a:pt x="213" y="607"/>
                  </a:lnTo>
                  <a:lnTo>
                    <a:pt x="228" y="612"/>
                  </a:lnTo>
                  <a:lnTo>
                    <a:pt x="244" y="599"/>
                  </a:lnTo>
                  <a:lnTo>
                    <a:pt x="282" y="589"/>
                  </a:lnTo>
                  <a:lnTo>
                    <a:pt x="282" y="601"/>
                  </a:lnTo>
                  <a:lnTo>
                    <a:pt x="300" y="596"/>
                  </a:lnTo>
                  <a:lnTo>
                    <a:pt x="317" y="607"/>
                  </a:lnTo>
                  <a:lnTo>
                    <a:pt x="356" y="585"/>
                  </a:lnTo>
                  <a:lnTo>
                    <a:pt x="338" y="581"/>
                  </a:lnTo>
                  <a:lnTo>
                    <a:pt x="346" y="543"/>
                  </a:lnTo>
                  <a:lnTo>
                    <a:pt x="331" y="469"/>
                  </a:lnTo>
                  <a:lnTo>
                    <a:pt x="297" y="426"/>
                  </a:lnTo>
                  <a:lnTo>
                    <a:pt x="299" y="424"/>
                  </a:lnTo>
                  <a:lnTo>
                    <a:pt x="349" y="422"/>
                  </a:lnTo>
                  <a:lnTo>
                    <a:pt x="371" y="400"/>
                  </a:lnTo>
                  <a:lnTo>
                    <a:pt x="376" y="408"/>
                  </a:lnTo>
                  <a:lnTo>
                    <a:pt x="433" y="395"/>
                  </a:lnTo>
                  <a:lnTo>
                    <a:pt x="445" y="408"/>
                  </a:lnTo>
                  <a:lnTo>
                    <a:pt x="476" y="382"/>
                  </a:lnTo>
                  <a:lnTo>
                    <a:pt x="514" y="265"/>
                  </a:lnTo>
                  <a:lnTo>
                    <a:pt x="541" y="274"/>
                  </a:lnTo>
                  <a:lnTo>
                    <a:pt x="541" y="255"/>
                  </a:lnTo>
                  <a:lnTo>
                    <a:pt x="554" y="263"/>
                  </a:lnTo>
                  <a:lnTo>
                    <a:pt x="585" y="243"/>
                  </a:lnTo>
                  <a:lnTo>
                    <a:pt x="581" y="245"/>
                  </a:lnTo>
                  <a:lnTo>
                    <a:pt x="577" y="239"/>
                  </a:lnTo>
                  <a:lnTo>
                    <a:pt x="614" y="207"/>
                  </a:lnTo>
                  <a:lnTo>
                    <a:pt x="612" y="190"/>
                  </a:lnTo>
                  <a:lnTo>
                    <a:pt x="624" y="190"/>
                  </a:lnTo>
                  <a:lnTo>
                    <a:pt x="621" y="143"/>
                  </a:lnTo>
                  <a:lnTo>
                    <a:pt x="630" y="132"/>
                  </a:lnTo>
                  <a:lnTo>
                    <a:pt x="643" y="121"/>
                  </a:lnTo>
                  <a:lnTo>
                    <a:pt x="623" y="109"/>
                  </a:lnTo>
                  <a:lnTo>
                    <a:pt x="550" y="73"/>
                  </a:lnTo>
                  <a:lnTo>
                    <a:pt x="548" y="44"/>
                  </a:lnTo>
                  <a:lnTo>
                    <a:pt x="532" y="27"/>
                  </a:lnTo>
                  <a:lnTo>
                    <a:pt x="471" y="53"/>
                  </a:lnTo>
                  <a:lnTo>
                    <a:pt x="472" y="33"/>
                  </a:lnTo>
                  <a:lnTo>
                    <a:pt x="458" y="31"/>
                  </a:lnTo>
                  <a:lnTo>
                    <a:pt x="458" y="11"/>
                  </a:lnTo>
                  <a:lnTo>
                    <a:pt x="440" y="0"/>
                  </a:lnTo>
                  <a:lnTo>
                    <a:pt x="418" y="22"/>
                  </a:lnTo>
                  <a:lnTo>
                    <a:pt x="402" y="13"/>
                  </a:lnTo>
                  <a:lnTo>
                    <a:pt x="364" y="31"/>
                  </a:lnTo>
                  <a:lnTo>
                    <a:pt x="362" y="20"/>
                  </a:lnTo>
                  <a:lnTo>
                    <a:pt x="346" y="31"/>
                  </a:lnTo>
                  <a:lnTo>
                    <a:pt x="328" y="15"/>
                  </a:lnTo>
                  <a:lnTo>
                    <a:pt x="290" y="9"/>
                  </a:lnTo>
                  <a:lnTo>
                    <a:pt x="291" y="58"/>
                  </a:lnTo>
                  <a:lnTo>
                    <a:pt x="280" y="74"/>
                  </a:lnTo>
                  <a:lnTo>
                    <a:pt x="291" y="141"/>
                  </a:lnTo>
                  <a:lnTo>
                    <a:pt x="266" y="154"/>
                  </a:lnTo>
                  <a:lnTo>
                    <a:pt x="248" y="194"/>
                  </a:lnTo>
                  <a:lnTo>
                    <a:pt x="248" y="196"/>
                  </a:lnTo>
                  <a:lnTo>
                    <a:pt x="244" y="205"/>
                  </a:lnTo>
                  <a:lnTo>
                    <a:pt x="206" y="187"/>
                  </a:lnTo>
                  <a:lnTo>
                    <a:pt x="170" y="216"/>
                  </a:lnTo>
                  <a:lnTo>
                    <a:pt x="112" y="219"/>
                  </a:lnTo>
                  <a:lnTo>
                    <a:pt x="89" y="234"/>
                  </a:lnTo>
                  <a:lnTo>
                    <a:pt x="76" y="270"/>
                  </a:lnTo>
                  <a:lnTo>
                    <a:pt x="51" y="265"/>
                  </a:lnTo>
                  <a:lnTo>
                    <a:pt x="45" y="275"/>
                  </a:lnTo>
                  <a:lnTo>
                    <a:pt x="20" y="277"/>
                  </a:lnTo>
                  <a:lnTo>
                    <a:pt x="22" y="288"/>
                  </a:lnTo>
                  <a:lnTo>
                    <a:pt x="0" y="295"/>
                  </a:lnTo>
                  <a:lnTo>
                    <a:pt x="7" y="308"/>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8" name="Freeform 29">
              <a:extLst>
                <a:ext uri="{FF2B5EF4-FFF2-40B4-BE49-F238E27FC236}">
                  <a16:creationId xmlns:a16="http://schemas.microsoft.com/office/drawing/2014/main" id="{8D338D0F-25DE-71C6-0820-D7193E28F458}"/>
                </a:ext>
              </a:extLst>
            </p:cNvPr>
            <p:cNvSpPr>
              <a:spLocks/>
            </p:cNvSpPr>
            <p:nvPr/>
          </p:nvSpPr>
          <p:spPr bwMode="auto">
            <a:xfrm>
              <a:off x="2885" y="994"/>
              <a:ext cx="670" cy="395"/>
            </a:xfrm>
            <a:custGeom>
              <a:avLst/>
              <a:gdLst>
                <a:gd name="T0" fmla="*/ 66 w 670"/>
                <a:gd name="T1" fmla="*/ 252 h 395"/>
                <a:gd name="T2" fmla="*/ 96 w 670"/>
                <a:gd name="T3" fmla="*/ 274 h 395"/>
                <a:gd name="T4" fmla="*/ 133 w 670"/>
                <a:gd name="T5" fmla="*/ 263 h 395"/>
                <a:gd name="T6" fmla="*/ 156 w 670"/>
                <a:gd name="T7" fmla="*/ 281 h 395"/>
                <a:gd name="T8" fmla="*/ 223 w 670"/>
                <a:gd name="T9" fmla="*/ 314 h 395"/>
                <a:gd name="T10" fmla="*/ 241 w 670"/>
                <a:gd name="T11" fmla="*/ 317 h 395"/>
                <a:gd name="T12" fmla="*/ 281 w 670"/>
                <a:gd name="T13" fmla="*/ 348 h 395"/>
                <a:gd name="T14" fmla="*/ 312 w 670"/>
                <a:gd name="T15" fmla="*/ 339 h 395"/>
                <a:gd name="T16" fmla="*/ 328 w 670"/>
                <a:gd name="T17" fmla="*/ 342 h 395"/>
                <a:gd name="T18" fmla="*/ 350 w 670"/>
                <a:gd name="T19" fmla="*/ 366 h 395"/>
                <a:gd name="T20" fmla="*/ 339 w 670"/>
                <a:gd name="T21" fmla="*/ 381 h 395"/>
                <a:gd name="T22" fmla="*/ 404 w 670"/>
                <a:gd name="T23" fmla="*/ 382 h 395"/>
                <a:gd name="T24" fmla="*/ 399 w 670"/>
                <a:gd name="T25" fmla="*/ 395 h 395"/>
                <a:gd name="T26" fmla="*/ 430 w 670"/>
                <a:gd name="T27" fmla="*/ 381 h 395"/>
                <a:gd name="T28" fmla="*/ 468 w 670"/>
                <a:gd name="T29" fmla="*/ 352 h 395"/>
                <a:gd name="T30" fmla="*/ 549 w 670"/>
                <a:gd name="T31" fmla="*/ 333 h 395"/>
                <a:gd name="T32" fmla="*/ 625 w 670"/>
                <a:gd name="T33" fmla="*/ 323 h 395"/>
                <a:gd name="T34" fmla="*/ 627 w 670"/>
                <a:gd name="T35" fmla="*/ 312 h 395"/>
                <a:gd name="T36" fmla="*/ 670 w 670"/>
                <a:gd name="T37" fmla="*/ 259 h 395"/>
                <a:gd name="T38" fmla="*/ 670 w 670"/>
                <a:gd name="T39" fmla="*/ 176 h 395"/>
                <a:gd name="T40" fmla="*/ 638 w 670"/>
                <a:gd name="T41" fmla="*/ 114 h 395"/>
                <a:gd name="T42" fmla="*/ 582 w 670"/>
                <a:gd name="T43" fmla="*/ 87 h 395"/>
                <a:gd name="T44" fmla="*/ 533 w 670"/>
                <a:gd name="T45" fmla="*/ 62 h 395"/>
                <a:gd name="T46" fmla="*/ 482 w 670"/>
                <a:gd name="T47" fmla="*/ 89 h 395"/>
                <a:gd name="T48" fmla="*/ 460 w 670"/>
                <a:gd name="T49" fmla="*/ 76 h 395"/>
                <a:gd name="T50" fmla="*/ 455 w 670"/>
                <a:gd name="T51" fmla="*/ 69 h 395"/>
                <a:gd name="T52" fmla="*/ 419 w 670"/>
                <a:gd name="T53" fmla="*/ 73 h 395"/>
                <a:gd name="T54" fmla="*/ 343 w 670"/>
                <a:gd name="T55" fmla="*/ 35 h 395"/>
                <a:gd name="T56" fmla="*/ 319 w 670"/>
                <a:gd name="T57" fmla="*/ 0 h 395"/>
                <a:gd name="T58" fmla="*/ 290 w 670"/>
                <a:gd name="T59" fmla="*/ 2 h 395"/>
                <a:gd name="T60" fmla="*/ 245 w 670"/>
                <a:gd name="T61" fmla="*/ 6 h 395"/>
                <a:gd name="T62" fmla="*/ 223 w 670"/>
                <a:gd name="T63" fmla="*/ 49 h 395"/>
                <a:gd name="T64" fmla="*/ 185 w 670"/>
                <a:gd name="T65" fmla="*/ 35 h 395"/>
                <a:gd name="T66" fmla="*/ 151 w 670"/>
                <a:gd name="T67" fmla="*/ 27 h 395"/>
                <a:gd name="T68" fmla="*/ 93 w 670"/>
                <a:gd name="T69" fmla="*/ 35 h 395"/>
                <a:gd name="T70" fmla="*/ 19 w 670"/>
                <a:gd name="T71" fmla="*/ 60 h 395"/>
                <a:gd name="T72" fmla="*/ 67 w 670"/>
                <a:gd name="T73" fmla="*/ 109 h 395"/>
                <a:gd name="T74" fmla="*/ 82 w 670"/>
                <a:gd name="T75" fmla="*/ 125 h 395"/>
                <a:gd name="T76" fmla="*/ 51 w 670"/>
                <a:gd name="T77" fmla="*/ 138 h 395"/>
                <a:gd name="T78" fmla="*/ 28 w 670"/>
                <a:gd name="T79" fmla="*/ 143 h 395"/>
                <a:gd name="T80" fmla="*/ 38 w 670"/>
                <a:gd name="T81" fmla="*/ 169 h 395"/>
                <a:gd name="T82" fmla="*/ 89 w 670"/>
                <a:gd name="T83" fmla="*/ 178 h 395"/>
                <a:gd name="T84" fmla="*/ 0 w 670"/>
                <a:gd name="T85" fmla="*/ 199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0" h="395">
                  <a:moveTo>
                    <a:pt x="49" y="218"/>
                  </a:moveTo>
                  <a:lnTo>
                    <a:pt x="66" y="252"/>
                  </a:lnTo>
                  <a:lnTo>
                    <a:pt x="60" y="270"/>
                  </a:lnTo>
                  <a:lnTo>
                    <a:pt x="96" y="274"/>
                  </a:lnTo>
                  <a:lnTo>
                    <a:pt x="102" y="259"/>
                  </a:lnTo>
                  <a:lnTo>
                    <a:pt x="133" y="263"/>
                  </a:lnTo>
                  <a:lnTo>
                    <a:pt x="136" y="250"/>
                  </a:lnTo>
                  <a:lnTo>
                    <a:pt x="156" y="281"/>
                  </a:lnTo>
                  <a:lnTo>
                    <a:pt x="210" y="294"/>
                  </a:lnTo>
                  <a:lnTo>
                    <a:pt x="223" y="314"/>
                  </a:lnTo>
                  <a:lnTo>
                    <a:pt x="254" y="315"/>
                  </a:lnTo>
                  <a:lnTo>
                    <a:pt x="241" y="317"/>
                  </a:lnTo>
                  <a:lnTo>
                    <a:pt x="274" y="342"/>
                  </a:lnTo>
                  <a:lnTo>
                    <a:pt x="281" y="348"/>
                  </a:lnTo>
                  <a:lnTo>
                    <a:pt x="314" y="359"/>
                  </a:lnTo>
                  <a:lnTo>
                    <a:pt x="312" y="339"/>
                  </a:lnTo>
                  <a:lnTo>
                    <a:pt x="319" y="352"/>
                  </a:lnTo>
                  <a:lnTo>
                    <a:pt x="328" y="342"/>
                  </a:lnTo>
                  <a:lnTo>
                    <a:pt x="355" y="352"/>
                  </a:lnTo>
                  <a:lnTo>
                    <a:pt x="350" y="366"/>
                  </a:lnTo>
                  <a:lnTo>
                    <a:pt x="315" y="362"/>
                  </a:lnTo>
                  <a:lnTo>
                    <a:pt x="339" y="381"/>
                  </a:lnTo>
                  <a:lnTo>
                    <a:pt x="391" y="373"/>
                  </a:lnTo>
                  <a:lnTo>
                    <a:pt x="404" y="382"/>
                  </a:lnTo>
                  <a:lnTo>
                    <a:pt x="391" y="382"/>
                  </a:lnTo>
                  <a:lnTo>
                    <a:pt x="399" y="395"/>
                  </a:lnTo>
                  <a:lnTo>
                    <a:pt x="424" y="393"/>
                  </a:lnTo>
                  <a:lnTo>
                    <a:pt x="430" y="381"/>
                  </a:lnTo>
                  <a:lnTo>
                    <a:pt x="455" y="386"/>
                  </a:lnTo>
                  <a:lnTo>
                    <a:pt x="468" y="352"/>
                  </a:lnTo>
                  <a:lnTo>
                    <a:pt x="491" y="337"/>
                  </a:lnTo>
                  <a:lnTo>
                    <a:pt x="549" y="333"/>
                  </a:lnTo>
                  <a:lnTo>
                    <a:pt x="585" y="303"/>
                  </a:lnTo>
                  <a:lnTo>
                    <a:pt x="625" y="323"/>
                  </a:lnTo>
                  <a:lnTo>
                    <a:pt x="627" y="314"/>
                  </a:lnTo>
                  <a:lnTo>
                    <a:pt x="627" y="312"/>
                  </a:lnTo>
                  <a:lnTo>
                    <a:pt x="645" y="270"/>
                  </a:lnTo>
                  <a:lnTo>
                    <a:pt x="670" y="259"/>
                  </a:lnTo>
                  <a:lnTo>
                    <a:pt x="659" y="192"/>
                  </a:lnTo>
                  <a:lnTo>
                    <a:pt x="670" y="176"/>
                  </a:lnTo>
                  <a:lnTo>
                    <a:pt x="669" y="127"/>
                  </a:lnTo>
                  <a:lnTo>
                    <a:pt x="638" y="114"/>
                  </a:lnTo>
                  <a:lnTo>
                    <a:pt x="603" y="134"/>
                  </a:lnTo>
                  <a:lnTo>
                    <a:pt x="582" y="87"/>
                  </a:lnTo>
                  <a:lnTo>
                    <a:pt x="533" y="87"/>
                  </a:lnTo>
                  <a:lnTo>
                    <a:pt x="533" y="62"/>
                  </a:lnTo>
                  <a:lnTo>
                    <a:pt x="478" y="80"/>
                  </a:lnTo>
                  <a:lnTo>
                    <a:pt x="482" y="89"/>
                  </a:lnTo>
                  <a:lnTo>
                    <a:pt x="464" y="94"/>
                  </a:lnTo>
                  <a:lnTo>
                    <a:pt x="460" y="76"/>
                  </a:lnTo>
                  <a:lnTo>
                    <a:pt x="444" y="82"/>
                  </a:lnTo>
                  <a:lnTo>
                    <a:pt x="455" y="69"/>
                  </a:lnTo>
                  <a:lnTo>
                    <a:pt x="448" y="62"/>
                  </a:lnTo>
                  <a:lnTo>
                    <a:pt x="419" y="73"/>
                  </a:lnTo>
                  <a:lnTo>
                    <a:pt x="379" y="109"/>
                  </a:lnTo>
                  <a:lnTo>
                    <a:pt x="343" y="35"/>
                  </a:lnTo>
                  <a:lnTo>
                    <a:pt x="315" y="17"/>
                  </a:lnTo>
                  <a:lnTo>
                    <a:pt x="319" y="0"/>
                  </a:lnTo>
                  <a:lnTo>
                    <a:pt x="294" y="13"/>
                  </a:lnTo>
                  <a:lnTo>
                    <a:pt x="290" y="2"/>
                  </a:lnTo>
                  <a:lnTo>
                    <a:pt x="265" y="13"/>
                  </a:lnTo>
                  <a:lnTo>
                    <a:pt x="245" y="6"/>
                  </a:lnTo>
                  <a:lnTo>
                    <a:pt x="227" y="18"/>
                  </a:lnTo>
                  <a:lnTo>
                    <a:pt x="223" y="49"/>
                  </a:lnTo>
                  <a:lnTo>
                    <a:pt x="214" y="46"/>
                  </a:lnTo>
                  <a:lnTo>
                    <a:pt x="185" y="35"/>
                  </a:lnTo>
                  <a:lnTo>
                    <a:pt x="174" y="55"/>
                  </a:lnTo>
                  <a:lnTo>
                    <a:pt x="151" y="27"/>
                  </a:lnTo>
                  <a:lnTo>
                    <a:pt x="95" y="46"/>
                  </a:lnTo>
                  <a:lnTo>
                    <a:pt x="93" y="35"/>
                  </a:lnTo>
                  <a:lnTo>
                    <a:pt x="53" y="42"/>
                  </a:lnTo>
                  <a:lnTo>
                    <a:pt x="19" y="60"/>
                  </a:lnTo>
                  <a:lnTo>
                    <a:pt x="2" y="120"/>
                  </a:lnTo>
                  <a:lnTo>
                    <a:pt x="67" y="109"/>
                  </a:lnTo>
                  <a:lnTo>
                    <a:pt x="58" y="127"/>
                  </a:lnTo>
                  <a:lnTo>
                    <a:pt x="82" y="125"/>
                  </a:lnTo>
                  <a:lnTo>
                    <a:pt x="86" y="136"/>
                  </a:lnTo>
                  <a:lnTo>
                    <a:pt x="51" y="138"/>
                  </a:lnTo>
                  <a:lnTo>
                    <a:pt x="44" y="122"/>
                  </a:lnTo>
                  <a:lnTo>
                    <a:pt x="28" y="143"/>
                  </a:lnTo>
                  <a:lnTo>
                    <a:pt x="40" y="143"/>
                  </a:lnTo>
                  <a:lnTo>
                    <a:pt x="38" y="169"/>
                  </a:lnTo>
                  <a:lnTo>
                    <a:pt x="58" y="152"/>
                  </a:lnTo>
                  <a:lnTo>
                    <a:pt x="89" y="178"/>
                  </a:lnTo>
                  <a:lnTo>
                    <a:pt x="82" y="192"/>
                  </a:lnTo>
                  <a:lnTo>
                    <a:pt x="0" y="199"/>
                  </a:lnTo>
                  <a:lnTo>
                    <a:pt x="49" y="218"/>
                  </a:lnTo>
                  <a:close/>
                </a:path>
              </a:pathLst>
            </a:custGeom>
            <a:solidFill>
              <a:srgbClr val="C00000"/>
            </a:solid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19" name="Freeform 31">
              <a:extLst>
                <a:ext uri="{FF2B5EF4-FFF2-40B4-BE49-F238E27FC236}">
                  <a16:creationId xmlns:a16="http://schemas.microsoft.com/office/drawing/2014/main" id="{B6DCD38B-D732-1313-611E-719CEC0F1DFE}"/>
                </a:ext>
              </a:extLst>
            </p:cNvPr>
            <p:cNvSpPr>
              <a:spLocks/>
            </p:cNvSpPr>
            <p:nvPr/>
          </p:nvSpPr>
          <p:spPr bwMode="auto">
            <a:xfrm>
              <a:off x="3332" y="1487"/>
              <a:ext cx="873" cy="1177"/>
            </a:xfrm>
            <a:custGeom>
              <a:avLst/>
              <a:gdLst>
                <a:gd name="T0" fmla="*/ 768 w 873"/>
                <a:gd name="T1" fmla="*/ 603 h 1177"/>
                <a:gd name="T2" fmla="*/ 788 w 873"/>
                <a:gd name="T3" fmla="*/ 576 h 1177"/>
                <a:gd name="T4" fmla="*/ 822 w 873"/>
                <a:gd name="T5" fmla="*/ 505 h 1177"/>
                <a:gd name="T6" fmla="*/ 851 w 873"/>
                <a:gd name="T7" fmla="*/ 469 h 1177"/>
                <a:gd name="T8" fmla="*/ 833 w 873"/>
                <a:gd name="T9" fmla="*/ 370 h 1177"/>
                <a:gd name="T10" fmla="*/ 850 w 873"/>
                <a:gd name="T11" fmla="*/ 252 h 1177"/>
                <a:gd name="T12" fmla="*/ 810 w 873"/>
                <a:gd name="T13" fmla="*/ 212 h 1177"/>
                <a:gd name="T14" fmla="*/ 708 w 873"/>
                <a:gd name="T15" fmla="*/ 219 h 1177"/>
                <a:gd name="T16" fmla="*/ 640 w 873"/>
                <a:gd name="T17" fmla="*/ 214 h 1177"/>
                <a:gd name="T18" fmla="*/ 602 w 873"/>
                <a:gd name="T19" fmla="*/ 199 h 1177"/>
                <a:gd name="T20" fmla="*/ 554 w 873"/>
                <a:gd name="T21" fmla="*/ 120 h 1177"/>
                <a:gd name="T22" fmla="*/ 498 w 873"/>
                <a:gd name="T23" fmla="*/ 47 h 1177"/>
                <a:gd name="T24" fmla="*/ 449 w 873"/>
                <a:gd name="T25" fmla="*/ 33 h 1177"/>
                <a:gd name="T26" fmla="*/ 408 w 873"/>
                <a:gd name="T27" fmla="*/ 4 h 1177"/>
                <a:gd name="T28" fmla="*/ 363 w 873"/>
                <a:gd name="T29" fmla="*/ 15 h 1177"/>
                <a:gd name="T30" fmla="*/ 279 w 873"/>
                <a:gd name="T31" fmla="*/ 42 h 1177"/>
                <a:gd name="T32" fmla="*/ 263 w 873"/>
                <a:gd name="T33" fmla="*/ 89 h 1177"/>
                <a:gd name="T34" fmla="*/ 288 w 873"/>
                <a:gd name="T35" fmla="*/ 205 h 1177"/>
                <a:gd name="T36" fmla="*/ 212 w 873"/>
                <a:gd name="T37" fmla="*/ 219 h 1177"/>
                <a:gd name="T38" fmla="*/ 154 w 873"/>
                <a:gd name="T39" fmla="*/ 257 h 1177"/>
                <a:gd name="T40" fmla="*/ 176 w 873"/>
                <a:gd name="T41" fmla="*/ 335 h 1177"/>
                <a:gd name="T42" fmla="*/ 145 w 873"/>
                <a:gd name="T43" fmla="*/ 357 h 1177"/>
                <a:gd name="T44" fmla="*/ 239 w 873"/>
                <a:gd name="T45" fmla="*/ 489 h 1177"/>
                <a:gd name="T46" fmla="*/ 277 w 873"/>
                <a:gd name="T47" fmla="*/ 580 h 1177"/>
                <a:gd name="T48" fmla="*/ 239 w 873"/>
                <a:gd name="T49" fmla="*/ 558 h 1177"/>
                <a:gd name="T50" fmla="*/ 176 w 873"/>
                <a:gd name="T51" fmla="*/ 422 h 1177"/>
                <a:gd name="T52" fmla="*/ 145 w 873"/>
                <a:gd name="T53" fmla="*/ 638 h 1177"/>
                <a:gd name="T54" fmla="*/ 122 w 873"/>
                <a:gd name="T55" fmla="*/ 717 h 1177"/>
                <a:gd name="T56" fmla="*/ 24 w 873"/>
                <a:gd name="T57" fmla="*/ 1003 h 1177"/>
                <a:gd name="T58" fmla="*/ 31 w 873"/>
                <a:gd name="T59" fmla="*/ 1027 h 1177"/>
                <a:gd name="T60" fmla="*/ 73 w 873"/>
                <a:gd name="T61" fmla="*/ 1040 h 1177"/>
                <a:gd name="T62" fmla="*/ 62 w 873"/>
                <a:gd name="T63" fmla="*/ 1098 h 1177"/>
                <a:gd name="T64" fmla="*/ 96 w 873"/>
                <a:gd name="T65" fmla="*/ 1083 h 1177"/>
                <a:gd name="T66" fmla="*/ 200 w 873"/>
                <a:gd name="T67" fmla="*/ 1128 h 1177"/>
                <a:gd name="T68" fmla="*/ 285 w 873"/>
                <a:gd name="T69" fmla="*/ 1165 h 1177"/>
                <a:gd name="T70" fmla="*/ 352 w 873"/>
                <a:gd name="T71" fmla="*/ 1005 h 1177"/>
                <a:gd name="T72" fmla="*/ 337 w 873"/>
                <a:gd name="T73" fmla="*/ 969 h 1177"/>
                <a:gd name="T74" fmla="*/ 303 w 873"/>
                <a:gd name="T75" fmla="*/ 951 h 1177"/>
                <a:gd name="T76" fmla="*/ 314 w 873"/>
                <a:gd name="T77" fmla="*/ 880 h 1177"/>
                <a:gd name="T78" fmla="*/ 373 w 873"/>
                <a:gd name="T79" fmla="*/ 860 h 1177"/>
                <a:gd name="T80" fmla="*/ 419 w 873"/>
                <a:gd name="T81" fmla="*/ 860 h 1177"/>
                <a:gd name="T82" fmla="*/ 506 w 873"/>
                <a:gd name="T83" fmla="*/ 844 h 1177"/>
                <a:gd name="T84" fmla="*/ 531 w 873"/>
                <a:gd name="T85" fmla="*/ 826 h 1177"/>
                <a:gd name="T86" fmla="*/ 531 w 873"/>
                <a:gd name="T87" fmla="*/ 777 h 1177"/>
                <a:gd name="T88" fmla="*/ 554 w 873"/>
                <a:gd name="T89" fmla="*/ 717 h 1177"/>
                <a:gd name="T90" fmla="*/ 645 w 873"/>
                <a:gd name="T91" fmla="*/ 629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73" h="1177">
                  <a:moveTo>
                    <a:pt x="681" y="587"/>
                  </a:moveTo>
                  <a:lnTo>
                    <a:pt x="708" y="616"/>
                  </a:lnTo>
                  <a:lnTo>
                    <a:pt x="768" y="603"/>
                  </a:lnTo>
                  <a:lnTo>
                    <a:pt x="781" y="601"/>
                  </a:lnTo>
                  <a:lnTo>
                    <a:pt x="774" y="583"/>
                  </a:lnTo>
                  <a:lnTo>
                    <a:pt x="788" y="576"/>
                  </a:lnTo>
                  <a:lnTo>
                    <a:pt x="799" y="552"/>
                  </a:lnTo>
                  <a:lnTo>
                    <a:pt x="793" y="538"/>
                  </a:lnTo>
                  <a:lnTo>
                    <a:pt x="822" y="505"/>
                  </a:lnTo>
                  <a:lnTo>
                    <a:pt x="821" y="487"/>
                  </a:lnTo>
                  <a:lnTo>
                    <a:pt x="855" y="495"/>
                  </a:lnTo>
                  <a:lnTo>
                    <a:pt x="851" y="469"/>
                  </a:lnTo>
                  <a:lnTo>
                    <a:pt x="848" y="399"/>
                  </a:lnTo>
                  <a:lnTo>
                    <a:pt x="830" y="373"/>
                  </a:lnTo>
                  <a:lnTo>
                    <a:pt x="833" y="370"/>
                  </a:lnTo>
                  <a:lnTo>
                    <a:pt x="873" y="335"/>
                  </a:lnTo>
                  <a:lnTo>
                    <a:pt x="864" y="290"/>
                  </a:lnTo>
                  <a:lnTo>
                    <a:pt x="850" y="252"/>
                  </a:lnTo>
                  <a:lnTo>
                    <a:pt x="819" y="234"/>
                  </a:lnTo>
                  <a:lnTo>
                    <a:pt x="813" y="214"/>
                  </a:lnTo>
                  <a:lnTo>
                    <a:pt x="810" y="212"/>
                  </a:lnTo>
                  <a:lnTo>
                    <a:pt x="792" y="212"/>
                  </a:lnTo>
                  <a:lnTo>
                    <a:pt x="723" y="201"/>
                  </a:lnTo>
                  <a:lnTo>
                    <a:pt x="708" y="219"/>
                  </a:lnTo>
                  <a:lnTo>
                    <a:pt x="670" y="208"/>
                  </a:lnTo>
                  <a:lnTo>
                    <a:pt x="652" y="230"/>
                  </a:lnTo>
                  <a:lnTo>
                    <a:pt x="640" y="214"/>
                  </a:lnTo>
                  <a:lnTo>
                    <a:pt x="607" y="217"/>
                  </a:lnTo>
                  <a:lnTo>
                    <a:pt x="616" y="205"/>
                  </a:lnTo>
                  <a:lnTo>
                    <a:pt x="602" y="199"/>
                  </a:lnTo>
                  <a:lnTo>
                    <a:pt x="605" y="183"/>
                  </a:lnTo>
                  <a:lnTo>
                    <a:pt x="560" y="160"/>
                  </a:lnTo>
                  <a:lnTo>
                    <a:pt x="554" y="120"/>
                  </a:lnTo>
                  <a:lnTo>
                    <a:pt x="554" y="116"/>
                  </a:lnTo>
                  <a:lnTo>
                    <a:pt x="522" y="56"/>
                  </a:lnTo>
                  <a:lnTo>
                    <a:pt x="498" y="47"/>
                  </a:lnTo>
                  <a:lnTo>
                    <a:pt x="506" y="60"/>
                  </a:lnTo>
                  <a:lnTo>
                    <a:pt x="453" y="67"/>
                  </a:lnTo>
                  <a:lnTo>
                    <a:pt x="449" y="33"/>
                  </a:lnTo>
                  <a:lnTo>
                    <a:pt x="428" y="31"/>
                  </a:lnTo>
                  <a:lnTo>
                    <a:pt x="431" y="16"/>
                  </a:lnTo>
                  <a:lnTo>
                    <a:pt x="408" y="4"/>
                  </a:lnTo>
                  <a:lnTo>
                    <a:pt x="406" y="0"/>
                  </a:lnTo>
                  <a:lnTo>
                    <a:pt x="377" y="27"/>
                  </a:lnTo>
                  <a:lnTo>
                    <a:pt x="363" y="15"/>
                  </a:lnTo>
                  <a:lnTo>
                    <a:pt x="306" y="27"/>
                  </a:lnTo>
                  <a:lnTo>
                    <a:pt x="303" y="20"/>
                  </a:lnTo>
                  <a:lnTo>
                    <a:pt x="279" y="42"/>
                  </a:lnTo>
                  <a:lnTo>
                    <a:pt x="229" y="42"/>
                  </a:lnTo>
                  <a:lnTo>
                    <a:pt x="229" y="45"/>
                  </a:lnTo>
                  <a:lnTo>
                    <a:pt x="263" y="89"/>
                  </a:lnTo>
                  <a:lnTo>
                    <a:pt x="276" y="161"/>
                  </a:lnTo>
                  <a:lnTo>
                    <a:pt x="270" y="199"/>
                  </a:lnTo>
                  <a:lnTo>
                    <a:pt x="288" y="205"/>
                  </a:lnTo>
                  <a:lnTo>
                    <a:pt x="247" y="225"/>
                  </a:lnTo>
                  <a:lnTo>
                    <a:pt x="230" y="214"/>
                  </a:lnTo>
                  <a:lnTo>
                    <a:pt x="212" y="219"/>
                  </a:lnTo>
                  <a:lnTo>
                    <a:pt x="212" y="207"/>
                  </a:lnTo>
                  <a:lnTo>
                    <a:pt x="176" y="217"/>
                  </a:lnTo>
                  <a:lnTo>
                    <a:pt x="154" y="257"/>
                  </a:lnTo>
                  <a:lnTo>
                    <a:pt x="185" y="303"/>
                  </a:lnTo>
                  <a:lnTo>
                    <a:pt x="176" y="304"/>
                  </a:lnTo>
                  <a:lnTo>
                    <a:pt x="176" y="335"/>
                  </a:lnTo>
                  <a:lnTo>
                    <a:pt x="162" y="344"/>
                  </a:lnTo>
                  <a:lnTo>
                    <a:pt x="167" y="361"/>
                  </a:lnTo>
                  <a:lnTo>
                    <a:pt x="145" y="357"/>
                  </a:lnTo>
                  <a:lnTo>
                    <a:pt x="143" y="380"/>
                  </a:lnTo>
                  <a:lnTo>
                    <a:pt x="223" y="447"/>
                  </a:lnTo>
                  <a:lnTo>
                    <a:pt x="239" y="489"/>
                  </a:lnTo>
                  <a:lnTo>
                    <a:pt x="239" y="493"/>
                  </a:lnTo>
                  <a:lnTo>
                    <a:pt x="250" y="558"/>
                  </a:lnTo>
                  <a:lnTo>
                    <a:pt x="277" y="580"/>
                  </a:lnTo>
                  <a:lnTo>
                    <a:pt x="256" y="569"/>
                  </a:lnTo>
                  <a:lnTo>
                    <a:pt x="268" y="587"/>
                  </a:lnTo>
                  <a:lnTo>
                    <a:pt x="239" y="558"/>
                  </a:lnTo>
                  <a:lnTo>
                    <a:pt x="220" y="482"/>
                  </a:lnTo>
                  <a:lnTo>
                    <a:pt x="172" y="437"/>
                  </a:lnTo>
                  <a:lnTo>
                    <a:pt x="176" y="422"/>
                  </a:lnTo>
                  <a:lnTo>
                    <a:pt x="158" y="440"/>
                  </a:lnTo>
                  <a:lnTo>
                    <a:pt x="124" y="676"/>
                  </a:lnTo>
                  <a:lnTo>
                    <a:pt x="145" y="638"/>
                  </a:lnTo>
                  <a:lnTo>
                    <a:pt x="171" y="663"/>
                  </a:lnTo>
                  <a:lnTo>
                    <a:pt x="136" y="667"/>
                  </a:lnTo>
                  <a:lnTo>
                    <a:pt x="122" y="717"/>
                  </a:lnTo>
                  <a:lnTo>
                    <a:pt x="71" y="931"/>
                  </a:lnTo>
                  <a:lnTo>
                    <a:pt x="55" y="965"/>
                  </a:lnTo>
                  <a:lnTo>
                    <a:pt x="24" y="1003"/>
                  </a:lnTo>
                  <a:lnTo>
                    <a:pt x="0" y="1005"/>
                  </a:lnTo>
                  <a:lnTo>
                    <a:pt x="9" y="1027"/>
                  </a:lnTo>
                  <a:lnTo>
                    <a:pt x="31" y="1027"/>
                  </a:lnTo>
                  <a:lnTo>
                    <a:pt x="33" y="1040"/>
                  </a:lnTo>
                  <a:lnTo>
                    <a:pt x="49" y="1029"/>
                  </a:lnTo>
                  <a:lnTo>
                    <a:pt x="73" y="1040"/>
                  </a:lnTo>
                  <a:lnTo>
                    <a:pt x="71" y="1070"/>
                  </a:lnTo>
                  <a:lnTo>
                    <a:pt x="58" y="1085"/>
                  </a:lnTo>
                  <a:lnTo>
                    <a:pt x="62" y="1098"/>
                  </a:lnTo>
                  <a:lnTo>
                    <a:pt x="80" y="1103"/>
                  </a:lnTo>
                  <a:lnTo>
                    <a:pt x="86" y="1083"/>
                  </a:lnTo>
                  <a:lnTo>
                    <a:pt x="96" y="1083"/>
                  </a:lnTo>
                  <a:lnTo>
                    <a:pt x="96" y="1103"/>
                  </a:lnTo>
                  <a:lnTo>
                    <a:pt x="154" y="1127"/>
                  </a:lnTo>
                  <a:lnTo>
                    <a:pt x="200" y="1128"/>
                  </a:lnTo>
                  <a:lnTo>
                    <a:pt x="230" y="1177"/>
                  </a:lnTo>
                  <a:lnTo>
                    <a:pt x="247" y="1168"/>
                  </a:lnTo>
                  <a:lnTo>
                    <a:pt x="285" y="1165"/>
                  </a:lnTo>
                  <a:lnTo>
                    <a:pt x="283" y="1146"/>
                  </a:lnTo>
                  <a:lnTo>
                    <a:pt x="359" y="1034"/>
                  </a:lnTo>
                  <a:lnTo>
                    <a:pt x="352" y="1005"/>
                  </a:lnTo>
                  <a:lnTo>
                    <a:pt x="341" y="1014"/>
                  </a:lnTo>
                  <a:lnTo>
                    <a:pt x="348" y="998"/>
                  </a:lnTo>
                  <a:lnTo>
                    <a:pt x="337" y="969"/>
                  </a:lnTo>
                  <a:lnTo>
                    <a:pt x="308" y="965"/>
                  </a:lnTo>
                  <a:lnTo>
                    <a:pt x="301" y="956"/>
                  </a:lnTo>
                  <a:lnTo>
                    <a:pt x="303" y="951"/>
                  </a:lnTo>
                  <a:lnTo>
                    <a:pt x="319" y="924"/>
                  </a:lnTo>
                  <a:lnTo>
                    <a:pt x="321" y="886"/>
                  </a:lnTo>
                  <a:lnTo>
                    <a:pt x="314" y="880"/>
                  </a:lnTo>
                  <a:lnTo>
                    <a:pt x="353" y="860"/>
                  </a:lnTo>
                  <a:lnTo>
                    <a:pt x="372" y="882"/>
                  </a:lnTo>
                  <a:lnTo>
                    <a:pt x="373" y="860"/>
                  </a:lnTo>
                  <a:lnTo>
                    <a:pt x="390" y="864"/>
                  </a:lnTo>
                  <a:lnTo>
                    <a:pt x="402" y="851"/>
                  </a:lnTo>
                  <a:lnTo>
                    <a:pt x="419" y="860"/>
                  </a:lnTo>
                  <a:lnTo>
                    <a:pt x="475" y="839"/>
                  </a:lnTo>
                  <a:lnTo>
                    <a:pt x="489" y="853"/>
                  </a:lnTo>
                  <a:lnTo>
                    <a:pt x="506" y="844"/>
                  </a:lnTo>
                  <a:lnTo>
                    <a:pt x="506" y="837"/>
                  </a:lnTo>
                  <a:lnTo>
                    <a:pt x="516" y="822"/>
                  </a:lnTo>
                  <a:lnTo>
                    <a:pt x="531" y="826"/>
                  </a:lnTo>
                  <a:lnTo>
                    <a:pt x="527" y="813"/>
                  </a:lnTo>
                  <a:lnTo>
                    <a:pt x="547" y="788"/>
                  </a:lnTo>
                  <a:lnTo>
                    <a:pt x="531" y="777"/>
                  </a:lnTo>
                  <a:lnTo>
                    <a:pt x="536" y="763"/>
                  </a:lnTo>
                  <a:lnTo>
                    <a:pt x="571" y="761"/>
                  </a:lnTo>
                  <a:lnTo>
                    <a:pt x="554" y="717"/>
                  </a:lnTo>
                  <a:lnTo>
                    <a:pt x="556" y="715"/>
                  </a:lnTo>
                  <a:lnTo>
                    <a:pt x="574" y="708"/>
                  </a:lnTo>
                  <a:lnTo>
                    <a:pt x="645" y="629"/>
                  </a:lnTo>
                  <a:lnTo>
                    <a:pt x="649" y="594"/>
                  </a:lnTo>
                  <a:lnTo>
                    <a:pt x="681" y="587"/>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20" name="Freeform 33">
              <a:extLst>
                <a:ext uri="{FF2B5EF4-FFF2-40B4-BE49-F238E27FC236}">
                  <a16:creationId xmlns:a16="http://schemas.microsoft.com/office/drawing/2014/main" id="{6D13698E-816B-41D9-CE8C-0AF0E4652EDC}"/>
                </a:ext>
              </a:extLst>
            </p:cNvPr>
            <p:cNvSpPr>
              <a:spLocks/>
            </p:cNvSpPr>
            <p:nvPr/>
          </p:nvSpPr>
          <p:spPr bwMode="auto">
            <a:xfrm>
              <a:off x="3613" y="2074"/>
              <a:ext cx="1021" cy="735"/>
            </a:xfrm>
            <a:custGeom>
              <a:avLst/>
              <a:gdLst>
                <a:gd name="T0" fmla="*/ 650 w 1021"/>
                <a:gd name="T1" fmla="*/ 73 h 735"/>
                <a:gd name="T2" fmla="*/ 617 w 1021"/>
                <a:gd name="T3" fmla="*/ 51 h 735"/>
                <a:gd name="T4" fmla="*/ 586 w 1021"/>
                <a:gd name="T5" fmla="*/ 53 h 735"/>
                <a:gd name="T6" fmla="*/ 532 w 1021"/>
                <a:gd name="T7" fmla="*/ 101 h 735"/>
                <a:gd name="T8" fmla="*/ 494 w 1021"/>
                <a:gd name="T9" fmla="*/ 92 h 735"/>
                <a:gd name="T10" fmla="*/ 487 w 1021"/>
                <a:gd name="T11" fmla="*/ 24 h 735"/>
                <a:gd name="T12" fmla="*/ 425 w 1021"/>
                <a:gd name="T13" fmla="*/ 31 h 735"/>
                <a:gd name="T14" fmla="*/ 364 w 1021"/>
                <a:gd name="T15" fmla="*/ 6 h 735"/>
                <a:gd name="T16" fmla="*/ 291 w 1021"/>
                <a:gd name="T17" fmla="*/ 123 h 735"/>
                <a:gd name="T18" fmla="*/ 271 w 1021"/>
                <a:gd name="T19" fmla="*/ 130 h 735"/>
                <a:gd name="T20" fmla="*/ 253 w 1021"/>
                <a:gd name="T21" fmla="*/ 176 h 735"/>
                <a:gd name="T22" fmla="*/ 266 w 1021"/>
                <a:gd name="T23" fmla="*/ 203 h 735"/>
                <a:gd name="T24" fmla="*/ 250 w 1021"/>
                <a:gd name="T25" fmla="*/ 241 h 735"/>
                <a:gd name="T26" fmla="*/ 224 w 1021"/>
                <a:gd name="T27" fmla="*/ 252 h 735"/>
                <a:gd name="T28" fmla="*/ 206 w 1021"/>
                <a:gd name="T29" fmla="*/ 268 h 735"/>
                <a:gd name="T30" fmla="*/ 136 w 1021"/>
                <a:gd name="T31" fmla="*/ 274 h 735"/>
                <a:gd name="T32" fmla="*/ 107 w 1021"/>
                <a:gd name="T33" fmla="*/ 279 h 735"/>
                <a:gd name="T34" fmla="*/ 90 w 1021"/>
                <a:gd name="T35" fmla="*/ 297 h 735"/>
                <a:gd name="T36" fmla="*/ 31 w 1021"/>
                <a:gd name="T37" fmla="*/ 295 h 735"/>
                <a:gd name="T38" fmla="*/ 36 w 1021"/>
                <a:gd name="T39" fmla="*/ 339 h 735"/>
                <a:gd name="T40" fmla="*/ 18 w 1021"/>
                <a:gd name="T41" fmla="*/ 369 h 735"/>
                <a:gd name="T42" fmla="*/ 54 w 1021"/>
                <a:gd name="T43" fmla="*/ 382 h 735"/>
                <a:gd name="T44" fmla="*/ 58 w 1021"/>
                <a:gd name="T45" fmla="*/ 427 h 735"/>
                <a:gd name="T46" fmla="*/ 76 w 1021"/>
                <a:gd name="T47" fmla="*/ 449 h 735"/>
                <a:gd name="T48" fmla="*/ 2 w 1021"/>
                <a:gd name="T49" fmla="*/ 580 h 735"/>
                <a:gd name="T50" fmla="*/ 51 w 1021"/>
                <a:gd name="T51" fmla="*/ 623 h 735"/>
                <a:gd name="T52" fmla="*/ 119 w 1021"/>
                <a:gd name="T53" fmla="*/ 630 h 735"/>
                <a:gd name="T54" fmla="*/ 159 w 1021"/>
                <a:gd name="T55" fmla="*/ 627 h 735"/>
                <a:gd name="T56" fmla="*/ 199 w 1021"/>
                <a:gd name="T57" fmla="*/ 583 h 735"/>
                <a:gd name="T58" fmla="*/ 277 w 1021"/>
                <a:gd name="T59" fmla="*/ 605 h 735"/>
                <a:gd name="T60" fmla="*/ 333 w 1021"/>
                <a:gd name="T61" fmla="*/ 627 h 735"/>
                <a:gd name="T62" fmla="*/ 373 w 1021"/>
                <a:gd name="T63" fmla="*/ 647 h 735"/>
                <a:gd name="T64" fmla="*/ 405 w 1021"/>
                <a:gd name="T65" fmla="*/ 690 h 735"/>
                <a:gd name="T66" fmla="*/ 463 w 1021"/>
                <a:gd name="T67" fmla="*/ 730 h 735"/>
                <a:gd name="T68" fmla="*/ 567 w 1021"/>
                <a:gd name="T69" fmla="*/ 735 h 735"/>
                <a:gd name="T70" fmla="*/ 596 w 1021"/>
                <a:gd name="T71" fmla="*/ 735 h 735"/>
                <a:gd name="T72" fmla="*/ 648 w 1021"/>
                <a:gd name="T73" fmla="*/ 697 h 735"/>
                <a:gd name="T74" fmla="*/ 693 w 1021"/>
                <a:gd name="T75" fmla="*/ 710 h 735"/>
                <a:gd name="T76" fmla="*/ 688 w 1021"/>
                <a:gd name="T77" fmla="*/ 688 h 735"/>
                <a:gd name="T78" fmla="*/ 666 w 1021"/>
                <a:gd name="T79" fmla="*/ 601 h 735"/>
                <a:gd name="T80" fmla="*/ 677 w 1021"/>
                <a:gd name="T81" fmla="*/ 540 h 735"/>
                <a:gd name="T82" fmla="*/ 708 w 1021"/>
                <a:gd name="T83" fmla="*/ 498 h 735"/>
                <a:gd name="T84" fmla="*/ 760 w 1021"/>
                <a:gd name="T85" fmla="*/ 484 h 735"/>
                <a:gd name="T86" fmla="*/ 878 w 1021"/>
                <a:gd name="T87" fmla="*/ 404 h 735"/>
                <a:gd name="T88" fmla="*/ 903 w 1021"/>
                <a:gd name="T89" fmla="*/ 431 h 735"/>
                <a:gd name="T90" fmla="*/ 903 w 1021"/>
                <a:gd name="T91" fmla="*/ 422 h 735"/>
                <a:gd name="T92" fmla="*/ 941 w 1021"/>
                <a:gd name="T93" fmla="*/ 388 h 735"/>
                <a:gd name="T94" fmla="*/ 981 w 1021"/>
                <a:gd name="T95" fmla="*/ 368 h 735"/>
                <a:gd name="T96" fmla="*/ 1003 w 1021"/>
                <a:gd name="T97" fmla="*/ 304 h 735"/>
                <a:gd name="T98" fmla="*/ 1021 w 1021"/>
                <a:gd name="T99" fmla="*/ 281 h 735"/>
                <a:gd name="T100" fmla="*/ 996 w 1021"/>
                <a:gd name="T101" fmla="*/ 232 h 735"/>
                <a:gd name="T102" fmla="*/ 983 w 1021"/>
                <a:gd name="T103" fmla="*/ 208 h 735"/>
                <a:gd name="T104" fmla="*/ 941 w 1021"/>
                <a:gd name="T105" fmla="*/ 207 h 735"/>
                <a:gd name="T106" fmla="*/ 920 w 1021"/>
                <a:gd name="T107" fmla="*/ 194 h 735"/>
                <a:gd name="T108" fmla="*/ 878 w 1021"/>
                <a:gd name="T109" fmla="*/ 194 h 735"/>
                <a:gd name="T110" fmla="*/ 865 w 1021"/>
                <a:gd name="T111" fmla="*/ 199 h 735"/>
                <a:gd name="T112" fmla="*/ 854 w 1021"/>
                <a:gd name="T113" fmla="*/ 159 h 735"/>
                <a:gd name="T114" fmla="*/ 827 w 1021"/>
                <a:gd name="T115" fmla="*/ 92 h 735"/>
                <a:gd name="T116" fmla="*/ 786 w 1021"/>
                <a:gd name="T117" fmla="*/ 49 h 735"/>
                <a:gd name="T118" fmla="*/ 731 w 1021"/>
                <a:gd name="T119" fmla="*/ 24 h 735"/>
                <a:gd name="T120" fmla="*/ 708 w 1021"/>
                <a:gd name="T121" fmla="*/ 31 h 735"/>
                <a:gd name="T122" fmla="*/ 682 w 1021"/>
                <a:gd name="T123" fmla="*/ 47 h 735"/>
                <a:gd name="T124" fmla="*/ 659 w 1021"/>
                <a:gd name="T125" fmla="*/ 109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1" h="735">
                  <a:moveTo>
                    <a:pt x="659" y="109"/>
                  </a:moveTo>
                  <a:lnTo>
                    <a:pt x="650" y="73"/>
                  </a:lnTo>
                  <a:lnTo>
                    <a:pt x="635" y="49"/>
                  </a:lnTo>
                  <a:lnTo>
                    <a:pt x="617" y="51"/>
                  </a:lnTo>
                  <a:lnTo>
                    <a:pt x="612" y="31"/>
                  </a:lnTo>
                  <a:lnTo>
                    <a:pt x="586" y="53"/>
                  </a:lnTo>
                  <a:lnTo>
                    <a:pt x="561" y="107"/>
                  </a:lnTo>
                  <a:lnTo>
                    <a:pt x="532" y="101"/>
                  </a:lnTo>
                  <a:lnTo>
                    <a:pt x="510" y="114"/>
                  </a:lnTo>
                  <a:lnTo>
                    <a:pt x="494" y="92"/>
                  </a:lnTo>
                  <a:lnTo>
                    <a:pt x="505" y="69"/>
                  </a:lnTo>
                  <a:lnTo>
                    <a:pt x="487" y="24"/>
                  </a:lnTo>
                  <a:lnTo>
                    <a:pt x="485" y="18"/>
                  </a:lnTo>
                  <a:lnTo>
                    <a:pt x="425" y="31"/>
                  </a:lnTo>
                  <a:lnTo>
                    <a:pt x="398" y="0"/>
                  </a:lnTo>
                  <a:lnTo>
                    <a:pt x="364" y="6"/>
                  </a:lnTo>
                  <a:lnTo>
                    <a:pt x="362" y="44"/>
                  </a:lnTo>
                  <a:lnTo>
                    <a:pt x="291" y="123"/>
                  </a:lnTo>
                  <a:lnTo>
                    <a:pt x="273" y="130"/>
                  </a:lnTo>
                  <a:lnTo>
                    <a:pt x="271" y="130"/>
                  </a:lnTo>
                  <a:lnTo>
                    <a:pt x="288" y="174"/>
                  </a:lnTo>
                  <a:lnTo>
                    <a:pt x="253" y="176"/>
                  </a:lnTo>
                  <a:lnTo>
                    <a:pt x="250" y="192"/>
                  </a:lnTo>
                  <a:lnTo>
                    <a:pt x="266" y="203"/>
                  </a:lnTo>
                  <a:lnTo>
                    <a:pt x="244" y="228"/>
                  </a:lnTo>
                  <a:lnTo>
                    <a:pt x="250" y="241"/>
                  </a:lnTo>
                  <a:lnTo>
                    <a:pt x="233" y="237"/>
                  </a:lnTo>
                  <a:lnTo>
                    <a:pt x="224" y="252"/>
                  </a:lnTo>
                  <a:lnTo>
                    <a:pt x="223" y="257"/>
                  </a:lnTo>
                  <a:lnTo>
                    <a:pt x="206" y="268"/>
                  </a:lnTo>
                  <a:lnTo>
                    <a:pt x="190" y="254"/>
                  </a:lnTo>
                  <a:lnTo>
                    <a:pt x="136" y="274"/>
                  </a:lnTo>
                  <a:lnTo>
                    <a:pt x="119" y="266"/>
                  </a:lnTo>
                  <a:lnTo>
                    <a:pt x="107" y="279"/>
                  </a:lnTo>
                  <a:lnTo>
                    <a:pt x="92" y="274"/>
                  </a:lnTo>
                  <a:lnTo>
                    <a:pt x="90" y="297"/>
                  </a:lnTo>
                  <a:lnTo>
                    <a:pt x="70" y="275"/>
                  </a:lnTo>
                  <a:lnTo>
                    <a:pt x="31" y="295"/>
                  </a:lnTo>
                  <a:lnTo>
                    <a:pt x="38" y="299"/>
                  </a:lnTo>
                  <a:lnTo>
                    <a:pt x="36" y="339"/>
                  </a:lnTo>
                  <a:lnTo>
                    <a:pt x="20" y="364"/>
                  </a:lnTo>
                  <a:lnTo>
                    <a:pt x="18" y="369"/>
                  </a:lnTo>
                  <a:lnTo>
                    <a:pt x="25" y="380"/>
                  </a:lnTo>
                  <a:lnTo>
                    <a:pt x="54" y="382"/>
                  </a:lnTo>
                  <a:lnTo>
                    <a:pt x="67" y="413"/>
                  </a:lnTo>
                  <a:lnTo>
                    <a:pt x="58" y="427"/>
                  </a:lnTo>
                  <a:lnTo>
                    <a:pt x="70" y="420"/>
                  </a:lnTo>
                  <a:lnTo>
                    <a:pt x="76" y="449"/>
                  </a:lnTo>
                  <a:lnTo>
                    <a:pt x="0" y="561"/>
                  </a:lnTo>
                  <a:lnTo>
                    <a:pt x="2" y="580"/>
                  </a:lnTo>
                  <a:lnTo>
                    <a:pt x="31" y="596"/>
                  </a:lnTo>
                  <a:lnTo>
                    <a:pt x="51" y="623"/>
                  </a:lnTo>
                  <a:lnTo>
                    <a:pt x="98" y="614"/>
                  </a:lnTo>
                  <a:lnTo>
                    <a:pt x="119" y="630"/>
                  </a:lnTo>
                  <a:lnTo>
                    <a:pt x="134" y="619"/>
                  </a:lnTo>
                  <a:lnTo>
                    <a:pt x="159" y="627"/>
                  </a:lnTo>
                  <a:lnTo>
                    <a:pt x="195" y="630"/>
                  </a:lnTo>
                  <a:lnTo>
                    <a:pt x="199" y="583"/>
                  </a:lnTo>
                  <a:lnTo>
                    <a:pt x="233" y="594"/>
                  </a:lnTo>
                  <a:lnTo>
                    <a:pt x="277" y="605"/>
                  </a:lnTo>
                  <a:lnTo>
                    <a:pt x="297" y="628"/>
                  </a:lnTo>
                  <a:lnTo>
                    <a:pt x="333" y="627"/>
                  </a:lnTo>
                  <a:lnTo>
                    <a:pt x="349" y="657"/>
                  </a:lnTo>
                  <a:lnTo>
                    <a:pt x="373" y="647"/>
                  </a:lnTo>
                  <a:lnTo>
                    <a:pt x="418" y="670"/>
                  </a:lnTo>
                  <a:lnTo>
                    <a:pt x="405" y="690"/>
                  </a:lnTo>
                  <a:lnTo>
                    <a:pt x="445" y="703"/>
                  </a:lnTo>
                  <a:lnTo>
                    <a:pt x="463" y="730"/>
                  </a:lnTo>
                  <a:lnTo>
                    <a:pt x="512" y="706"/>
                  </a:lnTo>
                  <a:lnTo>
                    <a:pt x="567" y="735"/>
                  </a:lnTo>
                  <a:lnTo>
                    <a:pt x="596" y="733"/>
                  </a:lnTo>
                  <a:lnTo>
                    <a:pt x="596" y="735"/>
                  </a:lnTo>
                  <a:lnTo>
                    <a:pt x="596" y="717"/>
                  </a:lnTo>
                  <a:lnTo>
                    <a:pt x="648" y="697"/>
                  </a:lnTo>
                  <a:lnTo>
                    <a:pt x="695" y="708"/>
                  </a:lnTo>
                  <a:lnTo>
                    <a:pt x="693" y="710"/>
                  </a:lnTo>
                  <a:lnTo>
                    <a:pt x="686" y="688"/>
                  </a:lnTo>
                  <a:lnTo>
                    <a:pt x="688" y="688"/>
                  </a:lnTo>
                  <a:lnTo>
                    <a:pt x="670" y="681"/>
                  </a:lnTo>
                  <a:lnTo>
                    <a:pt x="666" y="601"/>
                  </a:lnTo>
                  <a:lnTo>
                    <a:pt x="666" y="572"/>
                  </a:lnTo>
                  <a:lnTo>
                    <a:pt x="677" y="540"/>
                  </a:lnTo>
                  <a:lnTo>
                    <a:pt x="679" y="540"/>
                  </a:lnTo>
                  <a:lnTo>
                    <a:pt x="708" y="498"/>
                  </a:lnTo>
                  <a:lnTo>
                    <a:pt x="744" y="480"/>
                  </a:lnTo>
                  <a:lnTo>
                    <a:pt x="760" y="484"/>
                  </a:lnTo>
                  <a:lnTo>
                    <a:pt x="838" y="417"/>
                  </a:lnTo>
                  <a:lnTo>
                    <a:pt x="878" y="404"/>
                  </a:lnTo>
                  <a:lnTo>
                    <a:pt x="883" y="424"/>
                  </a:lnTo>
                  <a:lnTo>
                    <a:pt x="903" y="431"/>
                  </a:lnTo>
                  <a:lnTo>
                    <a:pt x="903" y="433"/>
                  </a:lnTo>
                  <a:lnTo>
                    <a:pt x="903" y="422"/>
                  </a:lnTo>
                  <a:lnTo>
                    <a:pt x="949" y="395"/>
                  </a:lnTo>
                  <a:lnTo>
                    <a:pt x="941" y="388"/>
                  </a:lnTo>
                  <a:lnTo>
                    <a:pt x="952" y="366"/>
                  </a:lnTo>
                  <a:lnTo>
                    <a:pt x="981" y="368"/>
                  </a:lnTo>
                  <a:lnTo>
                    <a:pt x="983" y="319"/>
                  </a:lnTo>
                  <a:lnTo>
                    <a:pt x="1003" y="304"/>
                  </a:lnTo>
                  <a:lnTo>
                    <a:pt x="1021" y="279"/>
                  </a:lnTo>
                  <a:lnTo>
                    <a:pt x="1021" y="281"/>
                  </a:lnTo>
                  <a:lnTo>
                    <a:pt x="992" y="254"/>
                  </a:lnTo>
                  <a:lnTo>
                    <a:pt x="996" y="232"/>
                  </a:lnTo>
                  <a:lnTo>
                    <a:pt x="981" y="208"/>
                  </a:lnTo>
                  <a:lnTo>
                    <a:pt x="983" y="208"/>
                  </a:lnTo>
                  <a:lnTo>
                    <a:pt x="954" y="192"/>
                  </a:lnTo>
                  <a:lnTo>
                    <a:pt x="941" y="207"/>
                  </a:lnTo>
                  <a:lnTo>
                    <a:pt x="930" y="190"/>
                  </a:lnTo>
                  <a:lnTo>
                    <a:pt x="920" y="194"/>
                  </a:lnTo>
                  <a:lnTo>
                    <a:pt x="907" y="214"/>
                  </a:lnTo>
                  <a:lnTo>
                    <a:pt x="878" y="194"/>
                  </a:lnTo>
                  <a:lnTo>
                    <a:pt x="880" y="196"/>
                  </a:lnTo>
                  <a:lnTo>
                    <a:pt x="865" y="199"/>
                  </a:lnTo>
                  <a:lnTo>
                    <a:pt x="869" y="176"/>
                  </a:lnTo>
                  <a:lnTo>
                    <a:pt x="854" y="159"/>
                  </a:lnTo>
                  <a:lnTo>
                    <a:pt x="829" y="96"/>
                  </a:lnTo>
                  <a:lnTo>
                    <a:pt x="827" y="92"/>
                  </a:lnTo>
                  <a:lnTo>
                    <a:pt x="827" y="85"/>
                  </a:lnTo>
                  <a:lnTo>
                    <a:pt x="786" y="49"/>
                  </a:lnTo>
                  <a:lnTo>
                    <a:pt x="753" y="67"/>
                  </a:lnTo>
                  <a:lnTo>
                    <a:pt x="731" y="24"/>
                  </a:lnTo>
                  <a:lnTo>
                    <a:pt x="706" y="31"/>
                  </a:lnTo>
                  <a:lnTo>
                    <a:pt x="708" y="31"/>
                  </a:lnTo>
                  <a:lnTo>
                    <a:pt x="699" y="51"/>
                  </a:lnTo>
                  <a:lnTo>
                    <a:pt x="682" y="47"/>
                  </a:lnTo>
                  <a:lnTo>
                    <a:pt x="661" y="103"/>
                  </a:lnTo>
                  <a:lnTo>
                    <a:pt x="659" y="109"/>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21" name="Freeform 35">
              <a:extLst>
                <a:ext uri="{FF2B5EF4-FFF2-40B4-BE49-F238E27FC236}">
                  <a16:creationId xmlns:a16="http://schemas.microsoft.com/office/drawing/2014/main" id="{B42F99BE-18D3-7A80-D3C0-B0E4DE281697}"/>
                </a:ext>
              </a:extLst>
            </p:cNvPr>
            <p:cNvSpPr>
              <a:spLocks/>
            </p:cNvSpPr>
            <p:nvPr/>
          </p:nvSpPr>
          <p:spPr bwMode="auto">
            <a:xfrm>
              <a:off x="4096" y="1600"/>
              <a:ext cx="972" cy="723"/>
            </a:xfrm>
            <a:custGeom>
              <a:avLst/>
              <a:gdLst>
                <a:gd name="T0" fmla="*/ 268 w 972"/>
                <a:gd name="T1" fmla="*/ 540 h 723"/>
                <a:gd name="T2" fmla="*/ 212 w 972"/>
                <a:gd name="T3" fmla="*/ 524 h 723"/>
                <a:gd name="T4" fmla="*/ 172 w 972"/>
                <a:gd name="T5" fmla="*/ 584 h 723"/>
                <a:gd name="T6" fmla="*/ 132 w 972"/>
                <a:gd name="T7" fmla="*/ 524 h 723"/>
                <a:gd name="T8" fmla="*/ 76 w 972"/>
                <a:gd name="T9" fmla="*/ 580 h 723"/>
                <a:gd name="T10" fmla="*/ 9 w 972"/>
                <a:gd name="T11" fmla="*/ 567 h 723"/>
                <a:gd name="T12" fmla="*/ 0 w 972"/>
                <a:gd name="T13" fmla="*/ 491 h 723"/>
                <a:gd name="T14" fmla="*/ 20 w 972"/>
                <a:gd name="T15" fmla="*/ 462 h 723"/>
                <a:gd name="T16" fmla="*/ 54 w 972"/>
                <a:gd name="T17" fmla="*/ 393 h 723"/>
                <a:gd name="T18" fmla="*/ 83 w 972"/>
                <a:gd name="T19" fmla="*/ 355 h 723"/>
                <a:gd name="T20" fmla="*/ 63 w 972"/>
                <a:gd name="T21" fmla="*/ 258 h 723"/>
                <a:gd name="T22" fmla="*/ 82 w 972"/>
                <a:gd name="T23" fmla="*/ 140 h 723"/>
                <a:gd name="T24" fmla="*/ 42 w 972"/>
                <a:gd name="T25" fmla="*/ 100 h 723"/>
                <a:gd name="T26" fmla="*/ 98 w 972"/>
                <a:gd name="T27" fmla="*/ 35 h 723"/>
                <a:gd name="T28" fmla="*/ 161 w 972"/>
                <a:gd name="T29" fmla="*/ 2 h 723"/>
                <a:gd name="T30" fmla="*/ 252 w 972"/>
                <a:gd name="T31" fmla="*/ 22 h 723"/>
                <a:gd name="T32" fmla="*/ 293 w 972"/>
                <a:gd name="T33" fmla="*/ 15 h 723"/>
                <a:gd name="T34" fmla="*/ 366 w 972"/>
                <a:gd name="T35" fmla="*/ 129 h 723"/>
                <a:gd name="T36" fmla="*/ 346 w 972"/>
                <a:gd name="T37" fmla="*/ 158 h 723"/>
                <a:gd name="T38" fmla="*/ 418 w 972"/>
                <a:gd name="T39" fmla="*/ 172 h 723"/>
                <a:gd name="T40" fmla="*/ 482 w 972"/>
                <a:gd name="T41" fmla="*/ 142 h 723"/>
                <a:gd name="T42" fmla="*/ 512 w 972"/>
                <a:gd name="T43" fmla="*/ 165 h 723"/>
                <a:gd name="T44" fmla="*/ 583 w 972"/>
                <a:gd name="T45" fmla="*/ 71 h 723"/>
                <a:gd name="T46" fmla="*/ 632 w 972"/>
                <a:gd name="T47" fmla="*/ 118 h 723"/>
                <a:gd name="T48" fmla="*/ 690 w 972"/>
                <a:gd name="T49" fmla="*/ 140 h 723"/>
                <a:gd name="T50" fmla="*/ 771 w 972"/>
                <a:gd name="T51" fmla="*/ 105 h 723"/>
                <a:gd name="T52" fmla="*/ 733 w 972"/>
                <a:gd name="T53" fmla="*/ 172 h 723"/>
                <a:gd name="T54" fmla="*/ 784 w 972"/>
                <a:gd name="T55" fmla="*/ 131 h 723"/>
                <a:gd name="T56" fmla="*/ 831 w 972"/>
                <a:gd name="T57" fmla="*/ 96 h 723"/>
                <a:gd name="T58" fmla="*/ 900 w 972"/>
                <a:gd name="T59" fmla="*/ 125 h 723"/>
                <a:gd name="T60" fmla="*/ 904 w 972"/>
                <a:gd name="T61" fmla="*/ 187 h 723"/>
                <a:gd name="T62" fmla="*/ 920 w 972"/>
                <a:gd name="T63" fmla="*/ 243 h 723"/>
                <a:gd name="T64" fmla="*/ 904 w 972"/>
                <a:gd name="T65" fmla="*/ 287 h 723"/>
                <a:gd name="T66" fmla="*/ 972 w 972"/>
                <a:gd name="T67" fmla="*/ 361 h 723"/>
                <a:gd name="T68" fmla="*/ 914 w 972"/>
                <a:gd name="T69" fmla="*/ 437 h 723"/>
                <a:gd name="T70" fmla="*/ 847 w 972"/>
                <a:gd name="T71" fmla="*/ 448 h 723"/>
                <a:gd name="T72" fmla="*/ 791 w 972"/>
                <a:gd name="T73" fmla="*/ 473 h 723"/>
                <a:gd name="T74" fmla="*/ 757 w 972"/>
                <a:gd name="T75" fmla="*/ 524 h 723"/>
                <a:gd name="T76" fmla="*/ 684 w 972"/>
                <a:gd name="T77" fmla="*/ 576 h 723"/>
                <a:gd name="T78" fmla="*/ 681 w 972"/>
                <a:gd name="T79" fmla="*/ 625 h 723"/>
                <a:gd name="T80" fmla="*/ 645 w 972"/>
                <a:gd name="T81" fmla="*/ 640 h 723"/>
                <a:gd name="T82" fmla="*/ 684 w 972"/>
                <a:gd name="T83" fmla="*/ 661 h 723"/>
                <a:gd name="T84" fmla="*/ 677 w 972"/>
                <a:gd name="T85" fmla="*/ 701 h 723"/>
                <a:gd name="T86" fmla="*/ 598 w 972"/>
                <a:gd name="T87" fmla="*/ 694 h 723"/>
                <a:gd name="T88" fmla="*/ 527 w 972"/>
                <a:gd name="T89" fmla="*/ 674 h 723"/>
                <a:gd name="T90" fmla="*/ 496 w 972"/>
                <a:gd name="T91" fmla="*/ 681 h 723"/>
                <a:gd name="T92" fmla="*/ 444 w 972"/>
                <a:gd name="T93" fmla="*/ 663 h 723"/>
                <a:gd name="T94" fmla="*/ 393 w 972"/>
                <a:gd name="T95" fmla="*/ 667 h 723"/>
                <a:gd name="T96" fmla="*/ 369 w 972"/>
                <a:gd name="T97" fmla="*/ 632 h 723"/>
                <a:gd name="T98" fmla="*/ 342 w 972"/>
                <a:gd name="T99" fmla="*/ 556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72" h="723">
                  <a:moveTo>
                    <a:pt x="342" y="556"/>
                  </a:moveTo>
                  <a:lnTo>
                    <a:pt x="301" y="522"/>
                  </a:lnTo>
                  <a:lnTo>
                    <a:pt x="268" y="540"/>
                  </a:lnTo>
                  <a:lnTo>
                    <a:pt x="246" y="495"/>
                  </a:lnTo>
                  <a:lnTo>
                    <a:pt x="221" y="504"/>
                  </a:lnTo>
                  <a:lnTo>
                    <a:pt x="212" y="524"/>
                  </a:lnTo>
                  <a:lnTo>
                    <a:pt x="197" y="518"/>
                  </a:lnTo>
                  <a:lnTo>
                    <a:pt x="174" y="578"/>
                  </a:lnTo>
                  <a:lnTo>
                    <a:pt x="172" y="584"/>
                  </a:lnTo>
                  <a:lnTo>
                    <a:pt x="165" y="546"/>
                  </a:lnTo>
                  <a:lnTo>
                    <a:pt x="149" y="522"/>
                  </a:lnTo>
                  <a:lnTo>
                    <a:pt x="132" y="524"/>
                  </a:lnTo>
                  <a:lnTo>
                    <a:pt x="127" y="504"/>
                  </a:lnTo>
                  <a:lnTo>
                    <a:pt x="100" y="527"/>
                  </a:lnTo>
                  <a:lnTo>
                    <a:pt x="76" y="580"/>
                  </a:lnTo>
                  <a:lnTo>
                    <a:pt x="45" y="576"/>
                  </a:lnTo>
                  <a:lnTo>
                    <a:pt x="25" y="589"/>
                  </a:lnTo>
                  <a:lnTo>
                    <a:pt x="9" y="567"/>
                  </a:lnTo>
                  <a:lnTo>
                    <a:pt x="18" y="542"/>
                  </a:lnTo>
                  <a:lnTo>
                    <a:pt x="2" y="497"/>
                  </a:lnTo>
                  <a:lnTo>
                    <a:pt x="0" y="491"/>
                  </a:lnTo>
                  <a:lnTo>
                    <a:pt x="13" y="489"/>
                  </a:lnTo>
                  <a:lnTo>
                    <a:pt x="6" y="469"/>
                  </a:lnTo>
                  <a:lnTo>
                    <a:pt x="20" y="462"/>
                  </a:lnTo>
                  <a:lnTo>
                    <a:pt x="31" y="439"/>
                  </a:lnTo>
                  <a:lnTo>
                    <a:pt x="25" y="424"/>
                  </a:lnTo>
                  <a:lnTo>
                    <a:pt x="54" y="393"/>
                  </a:lnTo>
                  <a:lnTo>
                    <a:pt x="53" y="375"/>
                  </a:lnTo>
                  <a:lnTo>
                    <a:pt x="87" y="383"/>
                  </a:lnTo>
                  <a:lnTo>
                    <a:pt x="83" y="355"/>
                  </a:lnTo>
                  <a:lnTo>
                    <a:pt x="80" y="287"/>
                  </a:lnTo>
                  <a:lnTo>
                    <a:pt x="62" y="261"/>
                  </a:lnTo>
                  <a:lnTo>
                    <a:pt x="63" y="258"/>
                  </a:lnTo>
                  <a:lnTo>
                    <a:pt x="105" y="221"/>
                  </a:lnTo>
                  <a:lnTo>
                    <a:pt x="96" y="178"/>
                  </a:lnTo>
                  <a:lnTo>
                    <a:pt x="82" y="140"/>
                  </a:lnTo>
                  <a:lnTo>
                    <a:pt x="47" y="122"/>
                  </a:lnTo>
                  <a:lnTo>
                    <a:pt x="45" y="102"/>
                  </a:lnTo>
                  <a:lnTo>
                    <a:pt x="42" y="100"/>
                  </a:lnTo>
                  <a:lnTo>
                    <a:pt x="62" y="75"/>
                  </a:lnTo>
                  <a:lnTo>
                    <a:pt x="107" y="66"/>
                  </a:lnTo>
                  <a:lnTo>
                    <a:pt x="98" y="35"/>
                  </a:lnTo>
                  <a:lnTo>
                    <a:pt x="123" y="15"/>
                  </a:lnTo>
                  <a:lnTo>
                    <a:pt x="150" y="19"/>
                  </a:lnTo>
                  <a:lnTo>
                    <a:pt x="161" y="2"/>
                  </a:lnTo>
                  <a:lnTo>
                    <a:pt x="183" y="0"/>
                  </a:lnTo>
                  <a:lnTo>
                    <a:pt x="216" y="33"/>
                  </a:lnTo>
                  <a:lnTo>
                    <a:pt x="252" y="22"/>
                  </a:lnTo>
                  <a:lnTo>
                    <a:pt x="263" y="40"/>
                  </a:lnTo>
                  <a:lnTo>
                    <a:pt x="295" y="13"/>
                  </a:lnTo>
                  <a:lnTo>
                    <a:pt x="293" y="15"/>
                  </a:lnTo>
                  <a:lnTo>
                    <a:pt x="315" y="71"/>
                  </a:lnTo>
                  <a:lnTo>
                    <a:pt x="366" y="96"/>
                  </a:lnTo>
                  <a:lnTo>
                    <a:pt x="366" y="129"/>
                  </a:lnTo>
                  <a:lnTo>
                    <a:pt x="348" y="142"/>
                  </a:lnTo>
                  <a:lnTo>
                    <a:pt x="348" y="145"/>
                  </a:lnTo>
                  <a:lnTo>
                    <a:pt x="346" y="158"/>
                  </a:lnTo>
                  <a:lnTo>
                    <a:pt x="362" y="169"/>
                  </a:lnTo>
                  <a:lnTo>
                    <a:pt x="384" y="162"/>
                  </a:lnTo>
                  <a:lnTo>
                    <a:pt x="418" y="172"/>
                  </a:lnTo>
                  <a:lnTo>
                    <a:pt x="438" y="156"/>
                  </a:lnTo>
                  <a:lnTo>
                    <a:pt x="444" y="133"/>
                  </a:lnTo>
                  <a:lnTo>
                    <a:pt x="482" y="142"/>
                  </a:lnTo>
                  <a:lnTo>
                    <a:pt x="493" y="131"/>
                  </a:lnTo>
                  <a:lnTo>
                    <a:pt x="502" y="163"/>
                  </a:lnTo>
                  <a:lnTo>
                    <a:pt x="512" y="165"/>
                  </a:lnTo>
                  <a:lnTo>
                    <a:pt x="541" y="75"/>
                  </a:lnTo>
                  <a:lnTo>
                    <a:pt x="563" y="82"/>
                  </a:lnTo>
                  <a:lnTo>
                    <a:pt x="583" y="71"/>
                  </a:lnTo>
                  <a:lnTo>
                    <a:pt x="610" y="91"/>
                  </a:lnTo>
                  <a:lnTo>
                    <a:pt x="627" y="127"/>
                  </a:lnTo>
                  <a:lnTo>
                    <a:pt x="632" y="118"/>
                  </a:lnTo>
                  <a:lnTo>
                    <a:pt x="650" y="140"/>
                  </a:lnTo>
                  <a:lnTo>
                    <a:pt x="674" y="118"/>
                  </a:lnTo>
                  <a:lnTo>
                    <a:pt x="690" y="140"/>
                  </a:lnTo>
                  <a:lnTo>
                    <a:pt x="715" y="138"/>
                  </a:lnTo>
                  <a:lnTo>
                    <a:pt x="750" y="96"/>
                  </a:lnTo>
                  <a:lnTo>
                    <a:pt x="771" y="105"/>
                  </a:lnTo>
                  <a:lnTo>
                    <a:pt x="764" y="140"/>
                  </a:lnTo>
                  <a:lnTo>
                    <a:pt x="735" y="151"/>
                  </a:lnTo>
                  <a:lnTo>
                    <a:pt x="733" y="172"/>
                  </a:lnTo>
                  <a:lnTo>
                    <a:pt x="766" y="169"/>
                  </a:lnTo>
                  <a:lnTo>
                    <a:pt x="797" y="145"/>
                  </a:lnTo>
                  <a:lnTo>
                    <a:pt x="784" y="131"/>
                  </a:lnTo>
                  <a:lnTo>
                    <a:pt x="800" y="105"/>
                  </a:lnTo>
                  <a:lnTo>
                    <a:pt x="809" y="115"/>
                  </a:lnTo>
                  <a:lnTo>
                    <a:pt x="831" y="96"/>
                  </a:lnTo>
                  <a:lnTo>
                    <a:pt x="889" y="96"/>
                  </a:lnTo>
                  <a:lnTo>
                    <a:pt x="882" y="109"/>
                  </a:lnTo>
                  <a:lnTo>
                    <a:pt x="900" y="125"/>
                  </a:lnTo>
                  <a:lnTo>
                    <a:pt x="889" y="163"/>
                  </a:lnTo>
                  <a:lnTo>
                    <a:pt x="909" y="169"/>
                  </a:lnTo>
                  <a:lnTo>
                    <a:pt x="904" y="187"/>
                  </a:lnTo>
                  <a:lnTo>
                    <a:pt x="916" y="185"/>
                  </a:lnTo>
                  <a:lnTo>
                    <a:pt x="938" y="221"/>
                  </a:lnTo>
                  <a:lnTo>
                    <a:pt x="920" y="243"/>
                  </a:lnTo>
                  <a:lnTo>
                    <a:pt x="896" y="247"/>
                  </a:lnTo>
                  <a:lnTo>
                    <a:pt x="894" y="261"/>
                  </a:lnTo>
                  <a:lnTo>
                    <a:pt x="904" y="287"/>
                  </a:lnTo>
                  <a:lnTo>
                    <a:pt x="934" y="297"/>
                  </a:lnTo>
                  <a:lnTo>
                    <a:pt x="936" y="335"/>
                  </a:lnTo>
                  <a:lnTo>
                    <a:pt x="972" y="361"/>
                  </a:lnTo>
                  <a:lnTo>
                    <a:pt x="952" y="413"/>
                  </a:lnTo>
                  <a:lnTo>
                    <a:pt x="933" y="415"/>
                  </a:lnTo>
                  <a:lnTo>
                    <a:pt x="914" y="437"/>
                  </a:lnTo>
                  <a:lnTo>
                    <a:pt x="896" y="430"/>
                  </a:lnTo>
                  <a:lnTo>
                    <a:pt x="869" y="444"/>
                  </a:lnTo>
                  <a:lnTo>
                    <a:pt x="847" y="448"/>
                  </a:lnTo>
                  <a:lnTo>
                    <a:pt x="837" y="460"/>
                  </a:lnTo>
                  <a:lnTo>
                    <a:pt x="800" y="442"/>
                  </a:lnTo>
                  <a:lnTo>
                    <a:pt x="791" y="473"/>
                  </a:lnTo>
                  <a:lnTo>
                    <a:pt x="811" y="475"/>
                  </a:lnTo>
                  <a:lnTo>
                    <a:pt x="820" y="515"/>
                  </a:lnTo>
                  <a:lnTo>
                    <a:pt x="757" y="524"/>
                  </a:lnTo>
                  <a:lnTo>
                    <a:pt x="717" y="560"/>
                  </a:lnTo>
                  <a:lnTo>
                    <a:pt x="713" y="574"/>
                  </a:lnTo>
                  <a:lnTo>
                    <a:pt x="684" y="576"/>
                  </a:lnTo>
                  <a:lnTo>
                    <a:pt x="677" y="603"/>
                  </a:lnTo>
                  <a:lnTo>
                    <a:pt x="692" y="614"/>
                  </a:lnTo>
                  <a:lnTo>
                    <a:pt x="681" y="625"/>
                  </a:lnTo>
                  <a:lnTo>
                    <a:pt x="654" y="618"/>
                  </a:lnTo>
                  <a:lnTo>
                    <a:pt x="661" y="636"/>
                  </a:lnTo>
                  <a:lnTo>
                    <a:pt x="645" y="640"/>
                  </a:lnTo>
                  <a:lnTo>
                    <a:pt x="648" y="643"/>
                  </a:lnTo>
                  <a:lnTo>
                    <a:pt x="661" y="661"/>
                  </a:lnTo>
                  <a:lnTo>
                    <a:pt x="684" y="661"/>
                  </a:lnTo>
                  <a:lnTo>
                    <a:pt x="699" y="701"/>
                  </a:lnTo>
                  <a:lnTo>
                    <a:pt x="699" y="710"/>
                  </a:lnTo>
                  <a:lnTo>
                    <a:pt x="677" y="701"/>
                  </a:lnTo>
                  <a:lnTo>
                    <a:pt x="663" y="723"/>
                  </a:lnTo>
                  <a:lnTo>
                    <a:pt x="636" y="696"/>
                  </a:lnTo>
                  <a:lnTo>
                    <a:pt x="598" y="694"/>
                  </a:lnTo>
                  <a:lnTo>
                    <a:pt x="598" y="670"/>
                  </a:lnTo>
                  <a:lnTo>
                    <a:pt x="531" y="694"/>
                  </a:lnTo>
                  <a:lnTo>
                    <a:pt x="527" y="674"/>
                  </a:lnTo>
                  <a:lnTo>
                    <a:pt x="496" y="667"/>
                  </a:lnTo>
                  <a:lnTo>
                    <a:pt x="496" y="680"/>
                  </a:lnTo>
                  <a:lnTo>
                    <a:pt x="496" y="681"/>
                  </a:lnTo>
                  <a:lnTo>
                    <a:pt x="469" y="665"/>
                  </a:lnTo>
                  <a:lnTo>
                    <a:pt x="456" y="680"/>
                  </a:lnTo>
                  <a:lnTo>
                    <a:pt x="444" y="663"/>
                  </a:lnTo>
                  <a:lnTo>
                    <a:pt x="435" y="665"/>
                  </a:lnTo>
                  <a:lnTo>
                    <a:pt x="420" y="687"/>
                  </a:lnTo>
                  <a:lnTo>
                    <a:pt x="393" y="667"/>
                  </a:lnTo>
                  <a:lnTo>
                    <a:pt x="380" y="672"/>
                  </a:lnTo>
                  <a:lnTo>
                    <a:pt x="384" y="649"/>
                  </a:lnTo>
                  <a:lnTo>
                    <a:pt x="369" y="632"/>
                  </a:lnTo>
                  <a:lnTo>
                    <a:pt x="344" y="569"/>
                  </a:lnTo>
                  <a:lnTo>
                    <a:pt x="342" y="565"/>
                  </a:lnTo>
                  <a:lnTo>
                    <a:pt x="342" y="556"/>
                  </a:lnTo>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sp>
          <p:nvSpPr>
            <p:cNvPr id="22" name="Freeform 37">
              <a:extLst>
                <a:ext uri="{FF2B5EF4-FFF2-40B4-BE49-F238E27FC236}">
                  <a16:creationId xmlns:a16="http://schemas.microsoft.com/office/drawing/2014/main" id="{CA8F658A-424E-C32C-80DF-95D699EF7401}"/>
                </a:ext>
              </a:extLst>
            </p:cNvPr>
            <p:cNvSpPr>
              <a:spLocks/>
            </p:cNvSpPr>
            <p:nvPr/>
          </p:nvSpPr>
          <p:spPr bwMode="auto">
            <a:xfrm>
              <a:off x="4514" y="2044"/>
              <a:ext cx="676" cy="571"/>
            </a:xfrm>
            <a:custGeom>
              <a:avLst/>
              <a:gdLst>
                <a:gd name="T0" fmla="*/ 46 w 676"/>
                <a:gd name="T1" fmla="*/ 424 h 571"/>
                <a:gd name="T2" fmla="*/ 49 w 676"/>
                <a:gd name="T3" fmla="*/ 397 h 571"/>
                <a:gd name="T4" fmla="*/ 80 w 676"/>
                <a:gd name="T5" fmla="*/ 350 h 571"/>
                <a:gd name="T6" fmla="*/ 118 w 676"/>
                <a:gd name="T7" fmla="*/ 310 h 571"/>
                <a:gd name="T8" fmla="*/ 93 w 676"/>
                <a:gd name="T9" fmla="*/ 263 h 571"/>
                <a:gd name="T10" fmla="*/ 80 w 676"/>
                <a:gd name="T11" fmla="*/ 238 h 571"/>
                <a:gd name="T12" fmla="*/ 109 w 676"/>
                <a:gd name="T13" fmla="*/ 230 h 571"/>
                <a:gd name="T14" fmla="*/ 180 w 676"/>
                <a:gd name="T15" fmla="*/ 228 h 571"/>
                <a:gd name="T16" fmla="*/ 218 w 676"/>
                <a:gd name="T17" fmla="*/ 254 h 571"/>
                <a:gd name="T18" fmla="*/ 259 w 676"/>
                <a:gd name="T19" fmla="*/ 257 h 571"/>
                <a:gd name="T20" fmla="*/ 281 w 676"/>
                <a:gd name="T21" fmla="*/ 257 h 571"/>
                <a:gd name="T22" fmla="*/ 243 w 676"/>
                <a:gd name="T23" fmla="*/ 219 h 571"/>
                <a:gd name="T24" fmla="*/ 227 w 676"/>
                <a:gd name="T25" fmla="*/ 196 h 571"/>
                <a:gd name="T26" fmla="*/ 236 w 676"/>
                <a:gd name="T27" fmla="*/ 176 h 571"/>
                <a:gd name="T28" fmla="*/ 274 w 676"/>
                <a:gd name="T29" fmla="*/ 172 h 571"/>
                <a:gd name="T30" fmla="*/ 266 w 676"/>
                <a:gd name="T31" fmla="*/ 134 h 571"/>
                <a:gd name="T32" fmla="*/ 299 w 676"/>
                <a:gd name="T33" fmla="*/ 118 h 571"/>
                <a:gd name="T34" fmla="*/ 404 w 676"/>
                <a:gd name="T35" fmla="*/ 71 h 571"/>
                <a:gd name="T36" fmla="*/ 373 w 676"/>
                <a:gd name="T37" fmla="*/ 31 h 571"/>
                <a:gd name="T38" fmla="*/ 420 w 676"/>
                <a:gd name="T39" fmla="*/ 18 h 571"/>
                <a:gd name="T40" fmla="*/ 453 w 676"/>
                <a:gd name="T41" fmla="*/ 2 h 571"/>
                <a:gd name="T42" fmla="*/ 475 w 676"/>
                <a:gd name="T43" fmla="*/ 26 h 571"/>
                <a:gd name="T44" fmla="*/ 531 w 676"/>
                <a:gd name="T45" fmla="*/ 76 h 571"/>
                <a:gd name="T46" fmla="*/ 518 w 676"/>
                <a:gd name="T47" fmla="*/ 122 h 571"/>
                <a:gd name="T48" fmla="*/ 504 w 676"/>
                <a:gd name="T49" fmla="*/ 156 h 571"/>
                <a:gd name="T50" fmla="*/ 511 w 676"/>
                <a:gd name="T51" fmla="*/ 201 h 571"/>
                <a:gd name="T52" fmla="*/ 587 w 676"/>
                <a:gd name="T53" fmla="*/ 257 h 571"/>
                <a:gd name="T54" fmla="*/ 667 w 676"/>
                <a:gd name="T55" fmla="*/ 245 h 571"/>
                <a:gd name="T56" fmla="*/ 638 w 676"/>
                <a:gd name="T57" fmla="*/ 328 h 571"/>
                <a:gd name="T58" fmla="*/ 605 w 676"/>
                <a:gd name="T59" fmla="*/ 384 h 571"/>
                <a:gd name="T60" fmla="*/ 571 w 676"/>
                <a:gd name="T61" fmla="*/ 391 h 571"/>
                <a:gd name="T62" fmla="*/ 534 w 676"/>
                <a:gd name="T63" fmla="*/ 424 h 571"/>
                <a:gd name="T64" fmla="*/ 522 w 676"/>
                <a:gd name="T65" fmla="*/ 457 h 571"/>
                <a:gd name="T66" fmla="*/ 466 w 676"/>
                <a:gd name="T67" fmla="*/ 496 h 571"/>
                <a:gd name="T68" fmla="*/ 476 w 676"/>
                <a:gd name="T69" fmla="*/ 525 h 571"/>
                <a:gd name="T70" fmla="*/ 422 w 676"/>
                <a:gd name="T71" fmla="*/ 553 h 571"/>
                <a:gd name="T72" fmla="*/ 381 w 676"/>
                <a:gd name="T73" fmla="*/ 571 h 571"/>
                <a:gd name="T74" fmla="*/ 375 w 676"/>
                <a:gd name="T75" fmla="*/ 554 h 571"/>
                <a:gd name="T76" fmla="*/ 341 w 676"/>
                <a:gd name="T77" fmla="*/ 560 h 571"/>
                <a:gd name="T78" fmla="*/ 314 w 676"/>
                <a:gd name="T79" fmla="*/ 549 h 571"/>
                <a:gd name="T80" fmla="*/ 218 w 676"/>
                <a:gd name="T81" fmla="*/ 525 h 571"/>
                <a:gd name="T82" fmla="*/ 214 w 676"/>
                <a:gd name="T83" fmla="*/ 484 h 571"/>
                <a:gd name="T84" fmla="*/ 151 w 676"/>
                <a:gd name="T85" fmla="*/ 480 h 571"/>
                <a:gd name="T86" fmla="*/ 196 w 676"/>
                <a:gd name="T87" fmla="*/ 453 h 571"/>
                <a:gd name="T88" fmla="*/ 154 w 676"/>
                <a:gd name="T89" fmla="*/ 433 h 571"/>
                <a:gd name="T90" fmla="*/ 136 w 676"/>
                <a:gd name="T91" fmla="*/ 467 h 571"/>
                <a:gd name="T92" fmla="*/ 65 w 676"/>
                <a:gd name="T93" fmla="*/ 486 h 571"/>
                <a:gd name="T94" fmla="*/ 62 w 676"/>
                <a:gd name="T95" fmla="*/ 464 h 571"/>
                <a:gd name="T96" fmla="*/ 0 w 676"/>
                <a:gd name="T97" fmla="*/ 453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6" h="571">
                  <a:moveTo>
                    <a:pt x="0" y="453"/>
                  </a:moveTo>
                  <a:lnTo>
                    <a:pt x="46" y="424"/>
                  </a:lnTo>
                  <a:lnTo>
                    <a:pt x="38" y="417"/>
                  </a:lnTo>
                  <a:lnTo>
                    <a:pt x="49" y="397"/>
                  </a:lnTo>
                  <a:lnTo>
                    <a:pt x="78" y="397"/>
                  </a:lnTo>
                  <a:lnTo>
                    <a:pt x="80" y="350"/>
                  </a:lnTo>
                  <a:lnTo>
                    <a:pt x="100" y="335"/>
                  </a:lnTo>
                  <a:lnTo>
                    <a:pt x="118" y="310"/>
                  </a:lnTo>
                  <a:lnTo>
                    <a:pt x="91" y="285"/>
                  </a:lnTo>
                  <a:lnTo>
                    <a:pt x="93" y="263"/>
                  </a:lnTo>
                  <a:lnTo>
                    <a:pt x="80" y="239"/>
                  </a:lnTo>
                  <a:lnTo>
                    <a:pt x="80" y="238"/>
                  </a:lnTo>
                  <a:lnTo>
                    <a:pt x="80" y="225"/>
                  </a:lnTo>
                  <a:lnTo>
                    <a:pt x="109" y="230"/>
                  </a:lnTo>
                  <a:lnTo>
                    <a:pt x="113" y="252"/>
                  </a:lnTo>
                  <a:lnTo>
                    <a:pt x="180" y="228"/>
                  </a:lnTo>
                  <a:lnTo>
                    <a:pt x="180" y="252"/>
                  </a:lnTo>
                  <a:lnTo>
                    <a:pt x="218" y="254"/>
                  </a:lnTo>
                  <a:lnTo>
                    <a:pt x="245" y="279"/>
                  </a:lnTo>
                  <a:lnTo>
                    <a:pt x="259" y="257"/>
                  </a:lnTo>
                  <a:lnTo>
                    <a:pt x="281" y="268"/>
                  </a:lnTo>
                  <a:lnTo>
                    <a:pt x="281" y="257"/>
                  </a:lnTo>
                  <a:lnTo>
                    <a:pt x="266" y="219"/>
                  </a:lnTo>
                  <a:lnTo>
                    <a:pt x="243" y="219"/>
                  </a:lnTo>
                  <a:lnTo>
                    <a:pt x="230" y="199"/>
                  </a:lnTo>
                  <a:lnTo>
                    <a:pt x="227" y="196"/>
                  </a:lnTo>
                  <a:lnTo>
                    <a:pt x="243" y="194"/>
                  </a:lnTo>
                  <a:lnTo>
                    <a:pt x="236" y="176"/>
                  </a:lnTo>
                  <a:lnTo>
                    <a:pt x="263" y="181"/>
                  </a:lnTo>
                  <a:lnTo>
                    <a:pt x="274" y="172"/>
                  </a:lnTo>
                  <a:lnTo>
                    <a:pt x="259" y="161"/>
                  </a:lnTo>
                  <a:lnTo>
                    <a:pt x="266" y="134"/>
                  </a:lnTo>
                  <a:lnTo>
                    <a:pt x="295" y="132"/>
                  </a:lnTo>
                  <a:lnTo>
                    <a:pt x="299" y="118"/>
                  </a:lnTo>
                  <a:lnTo>
                    <a:pt x="339" y="82"/>
                  </a:lnTo>
                  <a:lnTo>
                    <a:pt x="404" y="71"/>
                  </a:lnTo>
                  <a:lnTo>
                    <a:pt x="395" y="33"/>
                  </a:lnTo>
                  <a:lnTo>
                    <a:pt x="373" y="31"/>
                  </a:lnTo>
                  <a:lnTo>
                    <a:pt x="382" y="0"/>
                  </a:lnTo>
                  <a:lnTo>
                    <a:pt x="420" y="18"/>
                  </a:lnTo>
                  <a:lnTo>
                    <a:pt x="431" y="4"/>
                  </a:lnTo>
                  <a:lnTo>
                    <a:pt x="453" y="2"/>
                  </a:lnTo>
                  <a:lnTo>
                    <a:pt x="462" y="26"/>
                  </a:lnTo>
                  <a:lnTo>
                    <a:pt x="475" y="26"/>
                  </a:lnTo>
                  <a:lnTo>
                    <a:pt x="478" y="56"/>
                  </a:lnTo>
                  <a:lnTo>
                    <a:pt x="531" y="76"/>
                  </a:lnTo>
                  <a:lnTo>
                    <a:pt x="543" y="114"/>
                  </a:lnTo>
                  <a:lnTo>
                    <a:pt x="518" y="122"/>
                  </a:lnTo>
                  <a:lnTo>
                    <a:pt x="516" y="145"/>
                  </a:lnTo>
                  <a:lnTo>
                    <a:pt x="504" y="156"/>
                  </a:lnTo>
                  <a:lnTo>
                    <a:pt x="520" y="183"/>
                  </a:lnTo>
                  <a:lnTo>
                    <a:pt x="511" y="201"/>
                  </a:lnTo>
                  <a:lnTo>
                    <a:pt x="538" y="238"/>
                  </a:lnTo>
                  <a:lnTo>
                    <a:pt x="587" y="257"/>
                  </a:lnTo>
                  <a:lnTo>
                    <a:pt x="618" y="265"/>
                  </a:lnTo>
                  <a:lnTo>
                    <a:pt x="667" y="245"/>
                  </a:lnTo>
                  <a:lnTo>
                    <a:pt x="676" y="270"/>
                  </a:lnTo>
                  <a:lnTo>
                    <a:pt x="638" y="328"/>
                  </a:lnTo>
                  <a:lnTo>
                    <a:pt x="643" y="352"/>
                  </a:lnTo>
                  <a:lnTo>
                    <a:pt x="605" y="384"/>
                  </a:lnTo>
                  <a:lnTo>
                    <a:pt x="601" y="375"/>
                  </a:lnTo>
                  <a:lnTo>
                    <a:pt x="571" y="391"/>
                  </a:lnTo>
                  <a:lnTo>
                    <a:pt x="571" y="419"/>
                  </a:lnTo>
                  <a:lnTo>
                    <a:pt x="534" y="424"/>
                  </a:lnTo>
                  <a:lnTo>
                    <a:pt x="529" y="440"/>
                  </a:lnTo>
                  <a:lnTo>
                    <a:pt x="522" y="457"/>
                  </a:lnTo>
                  <a:lnTo>
                    <a:pt x="493" y="460"/>
                  </a:lnTo>
                  <a:lnTo>
                    <a:pt x="466" y="496"/>
                  </a:lnTo>
                  <a:lnTo>
                    <a:pt x="486" y="500"/>
                  </a:lnTo>
                  <a:lnTo>
                    <a:pt x="476" y="525"/>
                  </a:lnTo>
                  <a:lnTo>
                    <a:pt x="424" y="538"/>
                  </a:lnTo>
                  <a:lnTo>
                    <a:pt x="422" y="553"/>
                  </a:lnTo>
                  <a:lnTo>
                    <a:pt x="390" y="547"/>
                  </a:lnTo>
                  <a:lnTo>
                    <a:pt x="381" y="571"/>
                  </a:lnTo>
                  <a:lnTo>
                    <a:pt x="371" y="571"/>
                  </a:lnTo>
                  <a:lnTo>
                    <a:pt x="375" y="554"/>
                  </a:lnTo>
                  <a:lnTo>
                    <a:pt x="335" y="547"/>
                  </a:lnTo>
                  <a:lnTo>
                    <a:pt x="341" y="560"/>
                  </a:lnTo>
                  <a:lnTo>
                    <a:pt x="319" y="565"/>
                  </a:lnTo>
                  <a:lnTo>
                    <a:pt x="314" y="549"/>
                  </a:lnTo>
                  <a:lnTo>
                    <a:pt x="286" y="531"/>
                  </a:lnTo>
                  <a:lnTo>
                    <a:pt x="218" y="525"/>
                  </a:lnTo>
                  <a:lnTo>
                    <a:pt x="223" y="496"/>
                  </a:lnTo>
                  <a:lnTo>
                    <a:pt x="214" y="484"/>
                  </a:lnTo>
                  <a:lnTo>
                    <a:pt x="161" y="495"/>
                  </a:lnTo>
                  <a:lnTo>
                    <a:pt x="151" y="480"/>
                  </a:lnTo>
                  <a:lnTo>
                    <a:pt x="176" y="475"/>
                  </a:lnTo>
                  <a:lnTo>
                    <a:pt x="196" y="453"/>
                  </a:lnTo>
                  <a:lnTo>
                    <a:pt x="183" y="462"/>
                  </a:lnTo>
                  <a:lnTo>
                    <a:pt x="154" y="433"/>
                  </a:lnTo>
                  <a:lnTo>
                    <a:pt x="165" y="475"/>
                  </a:lnTo>
                  <a:lnTo>
                    <a:pt x="136" y="467"/>
                  </a:lnTo>
                  <a:lnTo>
                    <a:pt x="120" y="496"/>
                  </a:lnTo>
                  <a:lnTo>
                    <a:pt x="65" y="486"/>
                  </a:lnTo>
                  <a:lnTo>
                    <a:pt x="73" y="475"/>
                  </a:lnTo>
                  <a:lnTo>
                    <a:pt x="62" y="464"/>
                  </a:lnTo>
                  <a:lnTo>
                    <a:pt x="0" y="462"/>
                  </a:lnTo>
                  <a:lnTo>
                    <a:pt x="0" y="453"/>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fr-FR" sz="2400">
                <a:solidFill>
                  <a:srgbClr val="005870"/>
                </a:solidFill>
              </a:endParaRPr>
            </a:p>
          </p:txBody>
        </p:sp>
      </p:grpSp>
      <p:sp>
        <p:nvSpPr>
          <p:cNvPr id="25" name="Ellipse 24">
            <a:extLst>
              <a:ext uri="{FF2B5EF4-FFF2-40B4-BE49-F238E27FC236}">
                <a16:creationId xmlns:a16="http://schemas.microsoft.com/office/drawing/2014/main" id="{965D2774-E7CF-D146-011E-25D3005133B2}"/>
              </a:ext>
            </a:extLst>
          </p:cNvPr>
          <p:cNvSpPr/>
          <p:nvPr/>
        </p:nvSpPr>
        <p:spPr>
          <a:xfrm>
            <a:off x="10999435" y="4924140"/>
            <a:ext cx="72000" cy="72000"/>
          </a:xfrm>
          <a:prstGeom prst="ellips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27" name="ZoneTexte 26">
            <a:extLst>
              <a:ext uri="{FF2B5EF4-FFF2-40B4-BE49-F238E27FC236}">
                <a16:creationId xmlns:a16="http://schemas.microsoft.com/office/drawing/2014/main" id="{F7C62FBF-1F49-99B7-D905-43DDCE38D053}"/>
              </a:ext>
            </a:extLst>
          </p:cNvPr>
          <p:cNvSpPr txBox="1"/>
          <p:nvPr/>
        </p:nvSpPr>
        <p:spPr>
          <a:xfrm>
            <a:off x="11053606" y="4753358"/>
            <a:ext cx="833649" cy="369332"/>
          </a:xfrm>
          <a:prstGeom prst="rect">
            <a:avLst/>
          </a:prstGeom>
          <a:noFill/>
        </p:spPr>
        <p:txBody>
          <a:bodyPr wrap="square">
            <a:spAutoFit/>
          </a:bodyPr>
          <a:lstStyle/>
          <a:p>
            <a:r>
              <a:rPr lang="fr-FR" sz="1800">
                <a:solidFill>
                  <a:schemeClr val="tx1">
                    <a:lumMod val="50000"/>
                  </a:schemeClr>
                </a:solidFill>
                <a:effectLst>
                  <a:outerShdw blurRad="38100" dist="38100" dir="2700000" algn="tl">
                    <a:srgbClr val="000000">
                      <a:alpha val="43137"/>
                    </a:srgbClr>
                  </a:outerShdw>
                </a:effectLst>
              </a:rPr>
              <a:t>Paris</a:t>
            </a:r>
            <a:endParaRPr lang="fr-FR">
              <a:effectLst>
                <a:outerShdw blurRad="38100" dist="38100" dir="2700000" algn="tl">
                  <a:srgbClr val="000000">
                    <a:alpha val="43137"/>
                  </a:srgbClr>
                </a:outerShdw>
              </a:effectLst>
            </a:endParaRPr>
          </a:p>
        </p:txBody>
      </p:sp>
      <p:pic>
        <p:nvPicPr>
          <p:cNvPr id="28" name="Image 27" descr="Une image contenant plein air, ciel, bâtiment, pont&#10;&#10;Description générée automatiquement">
            <a:extLst>
              <a:ext uri="{FF2B5EF4-FFF2-40B4-BE49-F238E27FC236}">
                <a16:creationId xmlns:a16="http://schemas.microsoft.com/office/drawing/2014/main" id="{1B2502E6-3AD0-E444-6C03-E6565992BD0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92948" y="4333316"/>
            <a:ext cx="1838325" cy="2451100"/>
          </a:xfrm>
          <a:prstGeom prst="roundRect">
            <a:avLst>
              <a:gd name="adj" fmla="val 8085"/>
            </a:avLst>
          </a:prstGeom>
          <a:effectLst>
            <a:outerShdw blurRad="50800" dist="38100" dir="2700000" algn="tl" rotWithShape="0">
              <a:prstClr val="black">
                <a:alpha val="40000"/>
              </a:prstClr>
            </a:outerShdw>
          </a:effectLst>
        </p:spPr>
      </p:pic>
      <p:pic>
        <p:nvPicPr>
          <p:cNvPr id="29" name="Image 28" descr="Une image contenant plein air, arbre, arbuste, bâtiment&#10;&#10;Description générée automatiquement">
            <a:extLst>
              <a:ext uri="{FF2B5EF4-FFF2-40B4-BE49-F238E27FC236}">
                <a16:creationId xmlns:a16="http://schemas.microsoft.com/office/drawing/2014/main" id="{CEDBCCEA-AF6C-ABEA-8004-F5C3885A10A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056729" y="4970882"/>
            <a:ext cx="2272303" cy="1776531"/>
          </a:xfrm>
          <a:prstGeom prst="roundRect">
            <a:avLst>
              <a:gd name="adj" fmla="val 7256"/>
            </a:avLst>
          </a:prstGeom>
          <a:effectLst>
            <a:outerShdw blurRad="50800" dist="38100" dir="2700000" algn="tl" rotWithShape="0">
              <a:prstClr val="black">
                <a:alpha val="40000"/>
              </a:prstClr>
            </a:outerShdw>
          </a:effectLst>
        </p:spPr>
      </p:pic>
      <p:pic>
        <p:nvPicPr>
          <p:cNvPr id="30" name="Image 29" descr="Une image contenant plein air, sol, arbre, plante&#10;&#10;Description générée automatiquement">
            <a:extLst>
              <a:ext uri="{FF2B5EF4-FFF2-40B4-BE49-F238E27FC236}">
                <a16:creationId xmlns:a16="http://schemas.microsoft.com/office/drawing/2014/main" id="{8F3D4E79-AC2D-CDA8-A2C9-DB95DDBE253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76815" y="4333316"/>
            <a:ext cx="1838325" cy="2451100"/>
          </a:xfrm>
          <a:prstGeom prst="roundRect">
            <a:avLst>
              <a:gd name="adj" fmla="val 6432"/>
            </a:avLst>
          </a:prstGeom>
          <a:effectLst>
            <a:outerShdw blurRad="50800" dist="38100" dir="2700000" algn="tl" rotWithShape="0">
              <a:prstClr val="black">
                <a:alpha val="40000"/>
              </a:prstClr>
            </a:outerShdw>
          </a:effectLst>
        </p:spPr>
      </p:pic>
      <p:sp>
        <p:nvSpPr>
          <p:cNvPr id="8" name="Espace réservé du numéro de diapositive 9">
            <a:extLst>
              <a:ext uri="{FF2B5EF4-FFF2-40B4-BE49-F238E27FC236}">
                <a16:creationId xmlns:a16="http://schemas.microsoft.com/office/drawing/2014/main" id="{AD818E7A-D98D-0216-B165-EC95BC3775C5}"/>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13</a:t>
            </a:fld>
            <a:endParaRPr lang="fr-FR"/>
          </a:p>
        </p:txBody>
      </p:sp>
    </p:spTree>
    <p:extLst>
      <p:ext uri="{BB962C8B-B14F-4D97-AF65-F5344CB8AC3E}">
        <p14:creationId xmlns:p14="http://schemas.microsoft.com/office/powerpoint/2010/main" val="3891276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C6946D1-F336-4902-8FF0-67039D3C47B9}"/>
              </a:ext>
            </a:extLst>
          </p:cNvPr>
          <p:cNvSpPr>
            <a:spLocks noGrp="1"/>
          </p:cNvSpPr>
          <p:nvPr>
            <p:ph type="title"/>
          </p:nvPr>
        </p:nvSpPr>
        <p:spPr/>
        <p:txBody>
          <a:bodyPr>
            <a:normAutofit/>
          </a:bodyPr>
          <a:lstStyle/>
          <a:p>
            <a:r>
              <a:rPr lang="fr-FR" sz="2800" dirty="0"/>
              <a:t>Méthodologie de traitement des vidéos récoltées</a:t>
            </a:r>
          </a:p>
        </p:txBody>
      </p:sp>
      <p:sp>
        <p:nvSpPr>
          <p:cNvPr id="26" name="Espace réservé du texte 25">
            <a:extLst>
              <a:ext uri="{FF2B5EF4-FFF2-40B4-BE49-F238E27FC236}">
                <a16:creationId xmlns:a16="http://schemas.microsoft.com/office/drawing/2014/main" id="{0BE61C4A-9B32-2F19-5383-4D05C3452146}"/>
              </a:ext>
            </a:extLst>
          </p:cNvPr>
          <p:cNvSpPr>
            <a:spLocks noGrp="1"/>
          </p:cNvSpPr>
          <p:nvPr>
            <p:ph type="body" sz="quarter" idx="20"/>
          </p:nvPr>
        </p:nvSpPr>
        <p:spPr/>
        <p:txBody>
          <a:bodyPr/>
          <a:lstStyle/>
          <a:p>
            <a:r>
              <a:rPr lang="fr-FR" sz="2400" dirty="0"/>
              <a:t>Ouvrages</a:t>
            </a:r>
          </a:p>
        </p:txBody>
      </p:sp>
      <p:sp>
        <p:nvSpPr>
          <p:cNvPr id="11" name="Flèche : droite rayée 10">
            <a:extLst>
              <a:ext uri="{FF2B5EF4-FFF2-40B4-BE49-F238E27FC236}">
                <a16:creationId xmlns:a16="http://schemas.microsoft.com/office/drawing/2014/main" id="{8EDD9E69-0470-F4CD-FEA9-13EFE7F42F15}"/>
              </a:ext>
            </a:extLst>
          </p:cNvPr>
          <p:cNvSpPr/>
          <p:nvPr/>
        </p:nvSpPr>
        <p:spPr>
          <a:xfrm rot="1170826">
            <a:off x="3976278" y="3107297"/>
            <a:ext cx="372183" cy="276739"/>
          </a:xfrm>
          <a:prstGeom prst="striped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2" descr="DeepFaune / DeepFaune Software · GitLab">
            <a:extLst>
              <a:ext uri="{FF2B5EF4-FFF2-40B4-BE49-F238E27FC236}">
                <a16:creationId xmlns:a16="http://schemas.microsoft.com/office/drawing/2014/main" id="{DDC6CD1E-CE7F-F1FC-3801-B365ADAC57E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763010" y="2907612"/>
            <a:ext cx="1270369" cy="12896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3F9053DB-179D-1C91-F00B-3BE19CAC6FA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763010" y="4258515"/>
            <a:ext cx="1270369" cy="362191"/>
          </a:xfrm>
          <a:prstGeom prst="rect">
            <a:avLst/>
          </a:prstGeom>
          <a:ln>
            <a:solidFill>
              <a:schemeClr val="tx1"/>
            </a:solidFill>
          </a:ln>
        </p:spPr>
      </p:pic>
      <p:sp>
        <p:nvSpPr>
          <p:cNvPr id="16" name="ZoneTexte 15">
            <a:extLst>
              <a:ext uri="{FF2B5EF4-FFF2-40B4-BE49-F238E27FC236}">
                <a16:creationId xmlns:a16="http://schemas.microsoft.com/office/drawing/2014/main" id="{EC79C858-973D-75AF-0D77-4803E3187412}"/>
              </a:ext>
            </a:extLst>
          </p:cNvPr>
          <p:cNvSpPr txBox="1"/>
          <p:nvPr/>
        </p:nvSpPr>
        <p:spPr>
          <a:xfrm>
            <a:off x="5639789" y="4787210"/>
            <a:ext cx="3467251" cy="1107996"/>
          </a:xfrm>
          <a:prstGeom prst="rect">
            <a:avLst/>
          </a:prstGeom>
          <a:noFill/>
        </p:spPr>
        <p:txBody>
          <a:bodyPr wrap="square" rtlCol="0">
            <a:spAutoFit/>
          </a:bodyPr>
          <a:lstStyle/>
          <a:p>
            <a:pPr algn="ctr"/>
            <a:r>
              <a:rPr lang="fr-FR" sz="2200" dirty="0">
                <a:solidFill>
                  <a:schemeClr val="tx2"/>
                </a:solidFill>
                <a:latin typeface="Avenir LT Std 45 Book" panose="020B0502020203020204" pitchFamily="34" charset="0"/>
              </a:rPr>
              <a:t>Logiciel IA</a:t>
            </a:r>
          </a:p>
          <a:p>
            <a:pPr algn="ctr"/>
            <a:r>
              <a:rPr lang="fr-FR" sz="2200" dirty="0">
                <a:solidFill>
                  <a:schemeClr val="tx2"/>
                </a:solidFill>
                <a:latin typeface="Avenir LT Std 45 Book" panose="020B0502020203020204" pitchFamily="34" charset="0"/>
                <a:sym typeface="Wingdings" panose="05000000000000000000" pitchFamily="2" charset="2"/>
              </a:rPr>
              <a:t> Identification des animaux</a:t>
            </a:r>
            <a:endParaRPr lang="fr-FR" sz="2200" dirty="0">
              <a:solidFill>
                <a:schemeClr val="tx2"/>
              </a:solidFill>
              <a:latin typeface="Avenir LT Std 45 Book" panose="020B0502020203020204" pitchFamily="34" charset="0"/>
            </a:endParaRPr>
          </a:p>
        </p:txBody>
      </p:sp>
      <p:pic>
        <p:nvPicPr>
          <p:cNvPr id="24" name="Picture 4">
            <a:extLst>
              <a:ext uri="{FF2B5EF4-FFF2-40B4-BE49-F238E27FC236}">
                <a16:creationId xmlns:a16="http://schemas.microsoft.com/office/drawing/2014/main" id="{134D2530-8EA8-D57D-0B24-126C75523B9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730911" y="1959944"/>
            <a:ext cx="642504" cy="642504"/>
          </a:xfrm>
          <a:prstGeom prst="rect">
            <a:avLst/>
          </a:prstGeom>
          <a:noFill/>
          <a:extLst>
            <a:ext uri="{909E8E84-426E-40DD-AFC4-6F175D3DCCD1}">
              <a14:hiddenFill xmlns:a14="http://schemas.microsoft.com/office/drawing/2010/main">
                <a:solidFill>
                  <a:srgbClr val="FFFFFF"/>
                </a:solidFill>
              </a14:hiddenFill>
            </a:ext>
          </a:extLst>
        </p:spPr>
      </p:pic>
      <p:pic>
        <p:nvPicPr>
          <p:cNvPr id="15" name="Graphique 14">
            <a:extLst>
              <a:ext uri="{FF2B5EF4-FFF2-40B4-BE49-F238E27FC236}">
                <a16:creationId xmlns:a16="http://schemas.microsoft.com/office/drawing/2014/main" id="{DFD6F4F4-D871-C04B-5873-6FDE038510E3}"/>
              </a:ext>
            </a:extLst>
          </p:cNvPr>
          <p:cNvPicPr>
            <a:picLocks noChangeAspect="1"/>
          </p:cNvPicPr>
          <p:nvPr/>
        </p:nvPicPr>
        <p:blipFill>
          <a:blip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398193" y="2222539"/>
            <a:ext cx="596233" cy="593904"/>
          </a:xfrm>
          <a:prstGeom prst="rect">
            <a:avLst/>
          </a:prstGeom>
        </p:spPr>
      </p:pic>
      <p:sp>
        <p:nvSpPr>
          <p:cNvPr id="12" name="Espace réservé du numéro de diapositive 9">
            <a:extLst>
              <a:ext uri="{FF2B5EF4-FFF2-40B4-BE49-F238E27FC236}">
                <a16:creationId xmlns:a16="http://schemas.microsoft.com/office/drawing/2014/main" id="{8749E6C4-CED8-0033-59B9-F20813AD0180}"/>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14</a:t>
            </a:fld>
            <a:endParaRPr lang="fr-FR"/>
          </a:p>
        </p:txBody>
      </p:sp>
      <p:sp>
        <p:nvSpPr>
          <p:cNvPr id="23" name="ZoneTexte 22">
            <a:extLst>
              <a:ext uri="{FF2B5EF4-FFF2-40B4-BE49-F238E27FC236}">
                <a16:creationId xmlns:a16="http://schemas.microsoft.com/office/drawing/2014/main" id="{181415C1-7F9E-62DA-6D5E-7718BDC01BDF}"/>
              </a:ext>
            </a:extLst>
          </p:cNvPr>
          <p:cNvSpPr txBox="1"/>
          <p:nvPr/>
        </p:nvSpPr>
        <p:spPr>
          <a:xfrm>
            <a:off x="4271254" y="3765405"/>
            <a:ext cx="1694714" cy="430887"/>
          </a:xfrm>
          <a:prstGeom prst="rect">
            <a:avLst/>
          </a:prstGeom>
          <a:noFill/>
        </p:spPr>
        <p:txBody>
          <a:bodyPr wrap="square" rtlCol="0">
            <a:spAutoFit/>
          </a:bodyPr>
          <a:lstStyle/>
          <a:p>
            <a:pPr algn="ctr"/>
            <a:r>
              <a:rPr lang="fr-FR" sz="2200" dirty="0">
                <a:solidFill>
                  <a:schemeClr val="tx2"/>
                </a:solidFill>
                <a:latin typeface="Avenir LT Std 45 Book" panose="020B0502020203020204" pitchFamily="34" charset="0"/>
              </a:rPr>
              <a:t>Vidéos de 5 s</a:t>
            </a:r>
          </a:p>
        </p:txBody>
      </p:sp>
      <p:sp>
        <p:nvSpPr>
          <p:cNvPr id="25" name="Flèche : droite rayée 24">
            <a:extLst>
              <a:ext uri="{FF2B5EF4-FFF2-40B4-BE49-F238E27FC236}">
                <a16:creationId xmlns:a16="http://schemas.microsoft.com/office/drawing/2014/main" id="{A0B35D18-07F3-5711-8066-F52D2A7AF123}"/>
              </a:ext>
            </a:extLst>
          </p:cNvPr>
          <p:cNvSpPr/>
          <p:nvPr/>
        </p:nvSpPr>
        <p:spPr>
          <a:xfrm rot="1170826">
            <a:off x="6067261" y="3564814"/>
            <a:ext cx="372183" cy="276739"/>
          </a:xfrm>
          <a:prstGeom prst="striped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Image 31">
            <a:extLst>
              <a:ext uri="{FF2B5EF4-FFF2-40B4-BE49-F238E27FC236}">
                <a16:creationId xmlns:a16="http://schemas.microsoft.com/office/drawing/2014/main" id="{77E39CFB-E03A-9A65-9DD6-48F4D80BDF8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68598" y="837870"/>
            <a:ext cx="4698652" cy="4066804"/>
          </a:xfrm>
          <a:prstGeom prst="rect">
            <a:avLst/>
          </a:prstGeom>
        </p:spPr>
      </p:pic>
      <p:sp>
        <p:nvSpPr>
          <p:cNvPr id="33" name="Flèche : droite rayée 32">
            <a:extLst>
              <a:ext uri="{FF2B5EF4-FFF2-40B4-BE49-F238E27FC236}">
                <a16:creationId xmlns:a16="http://schemas.microsoft.com/office/drawing/2014/main" id="{3D4FE01C-B033-0A0E-1172-C0A6C2346E43}"/>
              </a:ext>
            </a:extLst>
          </p:cNvPr>
          <p:cNvSpPr/>
          <p:nvPr/>
        </p:nvSpPr>
        <p:spPr>
          <a:xfrm rot="1170826">
            <a:off x="8370771" y="4180424"/>
            <a:ext cx="372183" cy="276739"/>
          </a:xfrm>
          <a:prstGeom prst="striped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B884B697-2A10-3A55-680A-96EA140DD3AA}"/>
              </a:ext>
            </a:extLst>
          </p:cNvPr>
          <p:cNvSpPr txBox="1"/>
          <p:nvPr/>
        </p:nvSpPr>
        <p:spPr>
          <a:xfrm>
            <a:off x="8778485" y="4523214"/>
            <a:ext cx="3467251" cy="769441"/>
          </a:xfrm>
          <a:prstGeom prst="rect">
            <a:avLst/>
          </a:prstGeom>
          <a:noFill/>
        </p:spPr>
        <p:txBody>
          <a:bodyPr wrap="square" rtlCol="0">
            <a:spAutoFit/>
          </a:bodyPr>
          <a:lstStyle/>
          <a:p>
            <a:pPr algn="ctr"/>
            <a:r>
              <a:rPr lang="fr-FR" sz="2200" dirty="0">
                <a:solidFill>
                  <a:schemeClr val="tx2"/>
                </a:solidFill>
                <a:latin typeface="Avenir LT Std 45 Book" panose="020B0502020203020204" pitchFamily="34" charset="0"/>
                <a:sym typeface="Wingdings" panose="05000000000000000000" pitchFamily="2" charset="2"/>
              </a:rPr>
              <a:t>Annotation manuelle des évènements ongulés</a:t>
            </a:r>
            <a:endParaRPr lang="fr-FR" sz="2200" dirty="0">
              <a:solidFill>
                <a:schemeClr val="tx2"/>
              </a:solidFill>
              <a:latin typeface="Avenir LT Std 45 Book" panose="020B0502020203020204" pitchFamily="34" charset="0"/>
            </a:endParaRPr>
          </a:p>
        </p:txBody>
      </p:sp>
      <p:grpSp>
        <p:nvGrpSpPr>
          <p:cNvPr id="40" name="Groupe 39">
            <a:extLst>
              <a:ext uri="{FF2B5EF4-FFF2-40B4-BE49-F238E27FC236}">
                <a16:creationId xmlns:a16="http://schemas.microsoft.com/office/drawing/2014/main" id="{ED20D4FD-7212-91EE-EFB9-CC5D6837DD27}"/>
              </a:ext>
            </a:extLst>
          </p:cNvPr>
          <p:cNvGrpSpPr/>
          <p:nvPr/>
        </p:nvGrpSpPr>
        <p:grpSpPr>
          <a:xfrm>
            <a:off x="4643858" y="2811952"/>
            <a:ext cx="1151515" cy="905524"/>
            <a:chOff x="4710275" y="2544907"/>
            <a:chExt cx="1151515" cy="905524"/>
          </a:xfrm>
        </p:grpSpPr>
        <p:sp>
          <p:nvSpPr>
            <p:cNvPr id="37" name="Rectangle 36">
              <a:extLst>
                <a:ext uri="{FF2B5EF4-FFF2-40B4-BE49-F238E27FC236}">
                  <a16:creationId xmlns:a16="http://schemas.microsoft.com/office/drawing/2014/main" id="{ED4C8615-860F-EAA5-8196-492D5C3FB53D}"/>
                </a:ext>
              </a:extLst>
            </p:cNvPr>
            <p:cNvSpPr/>
            <p:nvPr/>
          </p:nvSpPr>
          <p:spPr>
            <a:xfrm>
              <a:off x="4997790" y="2544907"/>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6" name="Rectangle 35">
              <a:extLst>
                <a:ext uri="{FF2B5EF4-FFF2-40B4-BE49-F238E27FC236}">
                  <a16:creationId xmlns:a16="http://schemas.microsoft.com/office/drawing/2014/main" id="{862D2E60-BEF3-86DD-4B3B-3FF2A90F1606}"/>
                </a:ext>
              </a:extLst>
            </p:cNvPr>
            <p:cNvSpPr/>
            <p:nvPr/>
          </p:nvSpPr>
          <p:spPr>
            <a:xfrm>
              <a:off x="4860324" y="2664242"/>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5" name="Rectangle 34">
              <a:extLst>
                <a:ext uri="{FF2B5EF4-FFF2-40B4-BE49-F238E27FC236}">
                  <a16:creationId xmlns:a16="http://schemas.microsoft.com/office/drawing/2014/main" id="{A22502E6-91A1-0705-C9BA-97309F2026AA}"/>
                </a:ext>
              </a:extLst>
            </p:cNvPr>
            <p:cNvSpPr/>
            <p:nvPr/>
          </p:nvSpPr>
          <p:spPr>
            <a:xfrm>
              <a:off x="4710275" y="2795588"/>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8" name="Ellipse 37">
              <a:extLst>
                <a:ext uri="{FF2B5EF4-FFF2-40B4-BE49-F238E27FC236}">
                  <a16:creationId xmlns:a16="http://schemas.microsoft.com/office/drawing/2014/main" id="{34362EB2-6F32-72BA-75A6-F04B3EC33289}"/>
                </a:ext>
              </a:extLst>
            </p:cNvPr>
            <p:cNvSpPr/>
            <p:nvPr/>
          </p:nvSpPr>
          <p:spPr>
            <a:xfrm>
              <a:off x="5005458" y="2995447"/>
              <a:ext cx="242820" cy="248108"/>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9" name="Triangle isocèle 38">
              <a:extLst>
                <a:ext uri="{FF2B5EF4-FFF2-40B4-BE49-F238E27FC236}">
                  <a16:creationId xmlns:a16="http://schemas.microsoft.com/office/drawing/2014/main" id="{436D27D5-730D-940A-1107-36CFFDDCC10E}"/>
                </a:ext>
              </a:extLst>
            </p:cNvPr>
            <p:cNvSpPr/>
            <p:nvPr/>
          </p:nvSpPr>
          <p:spPr>
            <a:xfrm rot="5400000">
              <a:off x="5082366" y="3061031"/>
              <a:ext cx="131127" cy="108734"/>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grpSp>
      <p:pic>
        <p:nvPicPr>
          <p:cNvPr id="3076" name="Picture 4" descr="Pin page">
            <a:extLst>
              <a:ext uri="{FF2B5EF4-FFF2-40B4-BE49-F238E27FC236}">
                <a16:creationId xmlns:a16="http://schemas.microsoft.com/office/drawing/2014/main" id="{2AA56DA4-506E-7158-4A23-49F7636FA0A8}"/>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a:off x="10422084" y="2875190"/>
            <a:ext cx="794403" cy="48458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ticker Silhouette de chevreuils">
            <a:extLst>
              <a:ext uri="{FF2B5EF4-FFF2-40B4-BE49-F238E27FC236}">
                <a16:creationId xmlns:a16="http://schemas.microsoft.com/office/drawing/2014/main" id="{ADDBBC37-559C-81A0-CCBD-6D01B00F79A5}"/>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9746754" y="2495760"/>
            <a:ext cx="655332" cy="873776"/>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e 60">
            <a:extLst>
              <a:ext uri="{FF2B5EF4-FFF2-40B4-BE49-F238E27FC236}">
                <a16:creationId xmlns:a16="http://schemas.microsoft.com/office/drawing/2014/main" id="{703432F0-B1B0-4328-BCB2-65665836AE77}"/>
              </a:ext>
            </a:extLst>
          </p:cNvPr>
          <p:cNvGrpSpPr/>
          <p:nvPr/>
        </p:nvGrpSpPr>
        <p:grpSpPr>
          <a:xfrm>
            <a:off x="9930062" y="3520206"/>
            <a:ext cx="1151515" cy="905524"/>
            <a:chOff x="4710275" y="2544907"/>
            <a:chExt cx="1151515" cy="905524"/>
          </a:xfrm>
        </p:grpSpPr>
        <p:sp>
          <p:nvSpPr>
            <p:cNvPr id="62" name="Rectangle 61">
              <a:extLst>
                <a:ext uri="{FF2B5EF4-FFF2-40B4-BE49-F238E27FC236}">
                  <a16:creationId xmlns:a16="http://schemas.microsoft.com/office/drawing/2014/main" id="{3C988210-F361-70B5-3807-9923584E7F3F}"/>
                </a:ext>
              </a:extLst>
            </p:cNvPr>
            <p:cNvSpPr/>
            <p:nvPr/>
          </p:nvSpPr>
          <p:spPr>
            <a:xfrm>
              <a:off x="4997790" y="2544907"/>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63" name="Rectangle 62">
              <a:extLst>
                <a:ext uri="{FF2B5EF4-FFF2-40B4-BE49-F238E27FC236}">
                  <a16:creationId xmlns:a16="http://schemas.microsoft.com/office/drawing/2014/main" id="{98A4B58D-8434-06B2-D638-A9DFE69BED21}"/>
                </a:ext>
              </a:extLst>
            </p:cNvPr>
            <p:cNvSpPr/>
            <p:nvPr/>
          </p:nvSpPr>
          <p:spPr>
            <a:xfrm>
              <a:off x="4860324" y="2664242"/>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072" name="Rectangle 3071">
              <a:extLst>
                <a:ext uri="{FF2B5EF4-FFF2-40B4-BE49-F238E27FC236}">
                  <a16:creationId xmlns:a16="http://schemas.microsoft.com/office/drawing/2014/main" id="{1AAF0D81-164A-35E5-75CB-8D09F8E301DB}"/>
                </a:ext>
              </a:extLst>
            </p:cNvPr>
            <p:cNvSpPr/>
            <p:nvPr/>
          </p:nvSpPr>
          <p:spPr>
            <a:xfrm>
              <a:off x="4710275" y="2795588"/>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073" name="Ellipse 3072">
              <a:extLst>
                <a:ext uri="{FF2B5EF4-FFF2-40B4-BE49-F238E27FC236}">
                  <a16:creationId xmlns:a16="http://schemas.microsoft.com/office/drawing/2014/main" id="{45BE1983-874F-A93B-6A10-20F5D32BBC97}"/>
                </a:ext>
              </a:extLst>
            </p:cNvPr>
            <p:cNvSpPr/>
            <p:nvPr/>
          </p:nvSpPr>
          <p:spPr>
            <a:xfrm>
              <a:off x="5005458" y="2995447"/>
              <a:ext cx="242820" cy="248108"/>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3074" name="Triangle isocèle 3073">
              <a:extLst>
                <a:ext uri="{FF2B5EF4-FFF2-40B4-BE49-F238E27FC236}">
                  <a16:creationId xmlns:a16="http://schemas.microsoft.com/office/drawing/2014/main" id="{B32CE9C1-432E-AE17-7E5E-715B5E3DD7E5}"/>
                </a:ext>
              </a:extLst>
            </p:cNvPr>
            <p:cNvSpPr/>
            <p:nvPr/>
          </p:nvSpPr>
          <p:spPr>
            <a:xfrm rot="5400000">
              <a:off x="5082366" y="3061031"/>
              <a:ext cx="131127" cy="108734"/>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grpSp>
      <p:sp>
        <p:nvSpPr>
          <p:cNvPr id="3075" name="ZoneTexte 3074">
            <a:extLst>
              <a:ext uri="{FF2B5EF4-FFF2-40B4-BE49-F238E27FC236}">
                <a16:creationId xmlns:a16="http://schemas.microsoft.com/office/drawing/2014/main" id="{D7BA5282-D1FF-854D-DC30-62CA2C94D8CD}"/>
              </a:ext>
            </a:extLst>
          </p:cNvPr>
          <p:cNvSpPr txBox="1"/>
          <p:nvPr/>
        </p:nvSpPr>
        <p:spPr>
          <a:xfrm>
            <a:off x="9216396" y="5274476"/>
            <a:ext cx="2866362" cy="1631216"/>
          </a:xfrm>
          <a:prstGeom prst="rect">
            <a:avLst/>
          </a:prstGeom>
          <a:noFill/>
        </p:spPr>
        <p:txBody>
          <a:bodyPr wrap="square" rtlCol="0">
            <a:spAutoFit/>
          </a:bodyPr>
          <a:lstStyle/>
          <a:p>
            <a:pPr marL="269875" indent="-269875">
              <a:buFont typeface="Avenir LT Std 45 Book" panose="020B0502020203020204" pitchFamily="34" charset="0"/>
              <a:buChar char="–"/>
            </a:pPr>
            <a:r>
              <a:rPr lang="fr-FR" sz="2000" i="1" dirty="0">
                <a:solidFill>
                  <a:schemeClr val="tx2"/>
                </a:solidFill>
                <a:latin typeface="Avenir LT Std 45 Book" panose="020B0502020203020204" pitchFamily="34" charset="0"/>
                <a:sym typeface="Wingdings" panose="05000000000000000000" pitchFamily="2" charset="2"/>
              </a:rPr>
              <a:t>Direction de l’animal</a:t>
            </a:r>
          </a:p>
          <a:p>
            <a:pPr marL="269875" indent="-269875">
              <a:buFont typeface="Avenir LT Std 45 Book" panose="020B0502020203020204" pitchFamily="34" charset="0"/>
              <a:buChar char="–"/>
            </a:pPr>
            <a:r>
              <a:rPr lang="fr-FR" sz="2000" i="1" dirty="0">
                <a:solidFill>
                  <a:schemeClr val="tx2"/>
                </a:solidFill>
                <a:latin typeface="Avenir LT Std 45 Book" panose="020B0502020203020204" pitchFamily="34" charset="0"/>
                <a:sym typeface="Wingdings" panose="05000000000000000000" pitchFamily="2" charset="2"/>
              </a:rPr>
              <a:t>Comportement</a:t>
            </a:r>
          </a:p>
          <a:p>
            <a:pPr marL="269875" indent="-269875">
              <a:buFont typeface="Avenir LT Std 45 Book" panose="020B0502020203020204" pitchFamily="34" charset="0"/>
              <a:buChar char="–"/>
            </a:pPr>
            <a:r>
              <a:rPr lang="fr-FR" sz="2000" i="1" dirty="0">
                <a:solidFill>
                  <a:schemeClr val="tx2"/>
                </a:solidFill>
                <a:latin typeface="Avenir LT Std 45 Book" panose="020B0502020203020204" pitchFamily="34" charset="0"/>
                <a:sym typeface="Wingdings" panose="05000000000000000000" pitchFamily="2" charset="2"/>
              </a:rPr>
              <a:t>Traversée (réussite, échec)</a:t>
            </a:r>
          </a:p>
          <a:p>
            <a:pPr marL="269875" indent="-269875">
              <a:buFont typeface="Avenir LT Std 45 Book" panose="020B0502020203020204" pitchFamily="34" charset="0"/>
              <a:buChar char="–"/>
            </a:pPr>
            <a:r>
              <a:rPr lang="fr-FR" sz="2000" i="1" dirty="0">
                <a:solidFill>
                  <a:schemeClr val="tx2"/>
                </a:solidFill>
                <a:latin typeface="Avenir LT Std 45 Book" panose="020B0502020203020204" pitchFamily="34" charset="0"/>
                <a:sym typeface="Wingdings" panose="05000000000000000000" pitchFamily="2" charset="2"/>
              </a:rPr>
              <a:t>…</a:t>
            </a:r>
          </a:p>
        </p:txBody>
      </p:sp>
    </p:spTree>
    <p:extLst>
      <p:ext uri="{BB962C8B-B14F-4D97-AF65-F5344CB8AC3E}">
        <p14:creationId xmlns:p14="http://schemas.microsoft.com/office/powerpoint/2010/main" val="3052849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87F271BD-1CC6-E4F9-1563-A3571449A573}"/>
              </a:ext>
            </a:extLst>
          </p:cNvPr>
          <p:cNvSpPr>
            <a:spLocks noGrp="1"/>
          </p:cNvSpPr>
          <p:nvPr>
            <p:ph type="sldNum" sz="quarter" idx="12"/>
          </p:nvPr>
        </p:nvSpPr>
        <p:spPr/>
        <p:txBody>
          <a:bodyPr/>
          <a:lstStyle/>
          <a:p>
            <a:fld id="{56AE4611-B803-4291-A144-E11B973FAF18}" type="slidenum">
              <a:rPr lang="fr-FR" smtClean="0"/>
              <a:t>15</a:t>
            </a:fld>
            <a:endParaRPr lang="fr-FR"/>
          </a:p>
        </p:txBody>
      </p:sp>
      <p:sp>
        <p:nvSpPr>
          <p:cNvPr id="5" name="Rectangle 4">
            <a:extLst>
              <a:ext uri="{FF2B5EF4-FFF2-40B4-BE49-F238E27FC236}">
                <a16:creationId xmlns:a16="http://schemas.microsoft.com/office/drawing/2014/main" id="{DF0009E4-4D48-96DF-E1A3-A18E8F7ADBD3}"/>
              </a:ext>
            </a:extLst>
          </p:cNvPr>
          <p:cNvSpPr/>
          <p:nvPr/>
        </p:nvSpPr>
        <p:spPr>
          <a:xfrm>
            <a:off x="0" y="1"/>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a:p>
        </p:txBody>
      </p:sp>
      <p:pic>
        <p:nvPicPr>
          <p:cNvPr id="9" name="assemblage_refus">
            <a:hlinkClick r:id="" action="ppaction://media"/>
            <a:extLst>
              <a:ext uri="{FF2B5EF4-FFF2-40B4-BE49-F238E27FC236}">
                <a16:creationId xmlns:a16="http://schemas.microsoft.com/office/drawing/2014/main" id="{2FC1535C-69F5-DA75-5E53-70D6494B8D4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627684" y="3165574"/>
            <a:ext cx="6564316" cy="3692425"/>
          </a:xfrm>
          <a:prstGeom prst="rect">
            <a:avLst/>
          </a:prstGeom>
          <a:ln>
            <a:solidFill>
              <a:schemeClr val="bg1"/>
            </a:solidFill>
          </a:ln>
        </p:spPr>
      </p:pic>
      <p:pic>
        <p:nvPicPr>
          <p:cNvPr id="3" name="IMG_0516_B100">
            <a:hlinkClick r:id="" action="ppaction://media"/>
            <a:extLst>
              <a:ext uri="{FF2B5EF4-FFF2-40B4-BE49-F238E27FC236}">
                <a16:creationId xmlns:a16="http://schemas.microsoft.com/office/drawing/2014/main" id="{6B6FA51F-FF44-CDBC-5264-4960EAA7235B}"/>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0" y="0"/>
            <a:ext cx="6466415" cy="3637359"/>
          </a:xfrm>
          <a:prstGeom prst="rect">
            <a:avLst/>
          </a:prstGeom>
        </p:spPr>
      </p:pic>
    </p:spTree>
    <p:extLst>
      <p:ext uri="{BB962C8B-B14F-4D97-AF65-F5344CB8AC3E}">
        <p14:creationId xmlns:p14="http://schemas.microsoft.com/office/powerpoint/2010/main" val="381892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00"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5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p:cMediaNode vol="80000" mute="1">
                <p:cTn id="16" fill="hold" display="0">
                  <p:stCondLst>
                    <p:cond delay="indefinite"/>
                  </p:stCondLst>
                </p:cTn>
                <p:tgtEl>
                  <p:spTgt spid="9"/>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C6946D1-F336-4902-8FF0-67039D3C47B9}"/>
              </a:ext>
            </a:extLst>
          </p:cNvPr>
          <p:cNvSpPr>
            <a:spLocks noGrp="1"/>
          </p:cNvSpPr>
          <p:nvPr>
            <p:ph type="title"/>
          </p:nvPr>
        </p:nvSpPr>
        <p:spPr>
          <a:xfrm>
            <a:off x="2373006" y="98032"/>
            <a:ext cx="9749265" cy="593904"/>
          </a:xfrm>
        </p:spPr>
        <p:txBody>
          <a:bodyPr>
            <a:normAutofit fontScale="90000"/>
          </a:bodyPr>
          <a:lstStyle/>
          <a:p>
            <a:r>
              <a:rPr lang="fr-FR" sz="2800" dirty="0"/>
              <a:t>Relation entre les données récoltées et des facteurs potentiels</a:t>
            </a:r>
          </a:p>
        </p:txBody>
      </p:sp>
      <p:sp>
        <p:nvSpPr>
          <p:cNvPr id="26" name="Espace réservé du texte 25">
            <a:extLst>
              <a:ext uri="{FF2B5EF4-FFF2-40B4-BE49-F238E27FC236}">
                <a16:creationId xmlns:a16="http://schemas.microsoft.com/office/drawing/2014/main" id="{0BE61C4A-9B32-2F19-5383-4D05C3452146}"/>
              </a:ext>
            </a:extLst>
          </p:cNvPr>
          <p:cNvSpPr>
            <a:spLocks noGrp="1"/>
          </p:cNvSpPr>
          <p:nvPr>
            <p:ph type="body" sz="quarter" idx="20"/>
          </p:nvPr>
        </p:nvSpPr>
        <p:spPr/>
        <p:txBody>
          <a:bodyPr/>
          <a:lstStyle/>
          <a:p>
            <a:r>
              <a:rPr lang="fr-FR" sz="2400" dirty="0"/>
              <a:t>Ouvrages</a:t>
            </a:r>
          </a:p>
        </p:txBody>
      </p:sp>
      <p:sp>
        <p:nvSpPr>
          <p:cNvPr id="12" name="Espace réservé du numéro de diapositive 9">
            <a:extLst>
              <a:ext uri="{FF2B5EF4-FFF2-40B4-BE49-F238E27FC236}">
                <a16:creationId xmlns:a16="http://schemas.microsoft.com/office/drawing/2014/main" id="{8749E6C4-CED8-0033-59B9-F20813AD0180}"/>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16</a:t>
            </a:fld>
            <a:endParaRPr lang="fr-FR"/>
          </a:p>
        </p:txBody>
      </p:sp>
      <p:grpSp>
        <p:nvGrpSpPr>
          <p:cNvPr id="42" name="Groupe 41">
            <a:extLst>
              <a:ext uri="{FF2B5EF4-FFF2-40B4-BE49-F238E27FC236}">
                <a16:creationId xmlns:a16="http://schemas.microsoft.com/office/drawing/2014/main" id="{DC09F35F-70F9-1233-772D-EF4F4D7A98D8}"/>
              </a:ext>
            </a:extLst>
          </p:cNvPr>
          <p:cNvGrpSpPr/>
          <p:nvPr/>
        </p:nvGrpSpPr>
        <p:grpSpPr>
          <a:xfrm>
            <a:off x="5253049" y="886476"/>
            <a:ext cx="6899016" cy="6185951"/>
            <a:chOff x="6477000" y="916821"/>
            <a:chExt cx="6899016" cy="6185951"/>
          </a:xfrm>
        </p:grpSpPr>
        <p:sp>
          <p:nvSpPr>
            <p:cNvPr id="27" name="Rectangle : coins arrondis 26">
              <a:extLst>
                <a:ext uri="{FF2B5EF4-FFF2-40B4-BE49-F238E27FC236}">
                  <a16:creationId xmlns:a16="http://schemas.microsoft.com/office/drawing/2014/main" id="{6E3BAD32-876B-54C3-990F-FB8FDFE63066}"/>
                </a:ext>
              </a:extLst>
            </p:cNvPr>
            <p:cNvSpPr/>
            <p:nvPr/>
          </p:nvSpPr>
          <p:spPr>
            <a:xfrm>
              <a:off x="6477000" y="936695"/>
              <a:ext cx="6764903" cy="5875013"/>
            </a:xfrm>
            <a:prstGeom prst="roundRect">
              <a:avLst>
                <a:gd name="adj" fmla="val 3053"/>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err="1"/>
            </a:p>
          </p:txBody>
        </p:sp>
        <p:sp>
          <p:nvSpPr>
            <p:cNvPr id="21" name="Espace réservé du texte 7">
              <a:extLst>
                <a:ext uri="{FF2B5EF4-FFF2-40B4-BE49-F238E27FC236}">
                  <a16:creationId xmlns:a16="http://schemas.microsoft.com/office/drawing/2014/main" id="{7F632B25-E023-B922-8AB9-51214D8F1EFA}"/>
                </a:ext>
              </a:extLst>
            </p:cNvPr>
            <p:cNvSpPr txBox="1">
              <a:spLocks/>
            </p:cNvSpPr>
            <p:nvPr/>
          </p:nvSpPr>
          <p:spPr bwMode="gray">
            <a:xfrm>
              <a:off x="6675208" y="2862459"/>
              <a:ext cx="4779389" cy="1214148"/>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structurels</a:t>
              </a:r>
              <a:endParaRPr lang="en-US" dirty="0">
                <a:solidFill>
                  <a:schemeClr val="tx2"/>
                </a:solidFill>
                <a:latin typeface="Avenir Next LT Pro Demi" panose="020B0704020202020204" pitchFamily="34" charset="0"/>
              </a:endParaRPr>
            </a:p>
            <a:p>
              <a:pPr marL="719138" indent="-285750">
                <a:lnSpc>
                  <a:spcPct val="100000"/>
                </a:lnSpc>
                <a:buFont typeface="Arial" panose="020B0604020202020204" pitchFamily="34" charset="0"/>
                <a:buChar char="•"/>
              </a:pPr>
              <a:r>
                <a:rPr lang="en-US" dirty="0">
                  <a:solidFill>
                    <a:schemeClr val="tx2"/>
                  </a:solidFill>
                  <a:latin typeface="Avenir Next LT Pro (Corps)"/>
                </a:rPr>
                <a:t>Dimensions</a:t>
              </a:r>
            </a:p>
            <a:p>
              <a:pPr marL="719138" indent="-285750">
                <a:lnSpc>
                  <a:spcPct val="100000"/>
                </a:lnSpc>
                <a:buFont typeface="Arial" panose="020B0604020202020204" pitchFamily="34" charset="0"/>
                <a:buChar char="•"/>
              </a:pPr>
              <a:r>
                <a:rPr lang="en-US" dirty="0" err="1">
                  <a:solidFill>
                    <a:schemeClr val="tx2"/>
                  </a:solidFill>
                  <a:latin typeface="Avenir Next LT Pro (Corps)"/>
                </a:rPr>
                <a:t>Pentes</a:t>
              </a:r>
              <a:r>
                <a:rPr lang="en-US" dirty="0">
                  <a:solidFill>
                    <a:schemeClr val="tx2"/>
                  </a:solidFill>
                  <a:latin typeface="Avenir Next LT Pro (Corps)"/>
                </a:rPr>
                <a:t> des talus</a:t>
              </a:r>
              <a:endParaRPr lang="en-US" dirty="0">
                <a:solidFill>
                  <a:srgbClr val="005870"/>
                </a:solidFill>
                <a:latin typeface="Avenir Next LT Pro (Corps)"/>
              </a:endParaRPr>
            </a:p>
          </p:txBody>
        </p:sp>
        <p:sp>
          <p:nvSpPr>
            <p:cNvPr id="22" name="Espace réservé du texte 7">
              <a:extLst>
                <a:ext uri="{FF2B5EF4-FFF2-40B4-BE49-F238E27FC236}">
                  <a16:creationId xmlns:a16="http://schemas.microsoft.com/office/drawing/2014/main" id="{DB5858BC-DA56-51BB-4FCF-CEA2F8CED0E6}"/>
                </a:ext>
              </a:extLst>
            </p:cNvPr>
            <p:cNvSpPr txBox="1">
              <a:spLocks/>
            </p:cNvSpPr>
            <p:nvPr/>
          </p:nvSpPr>
          <p:spPr bwMode="gray">
            <a:xfrm>
              <a:off x="6675207" y="916821"/>
              <a:ext cx="6700809" cy="2533750"/>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anthropiques</a:t>
              </a:r>
              <a:r>
                <a:rPr lang="en-US" dirty="0">
                  <a:solidFill>
                    <a:srgbClr val="005870"/>
                  </a:solidFill>
                  <a:latin typeface="Avenir Next LT Pro Demi" panose="020B0704020202020204" pitchFamily="34" charset="0"/>
                </a:rPr>
                <a:t> </a:t>
              </a:r>
              <a:endParaRPr lang="en-US" dirty="0">
                <a:solidFill>
                  <a:schemeClr val="tx2"/>
                </a:solidFill>
                <a:latin typeface="Avenir Next LT Pro Demi" panose="020B0704020202020204" pitchFamily="34" charset="0"/>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Utilisation</a:t>
              </a:r>
              <a:r>
                <a:rPr lang="en-US" dirty="0">
                  <a:solidFill>
                    <a:schemeClr val="tx2"/>
                  </a:solidFill>
                  <a:latin typeface="Avenir Next LT Pro (Corps)"/>
                </a:rPr>
                <a:t> par les </a:t>
              </a:r>
              <a:r>
                <a:rPr lang="en-US" dirty="0" err="1">
                  <a:solidFill>
                    <a:schemeClr val="tx2"/>
                  </a:solidFill>
                  <a:latin typeface="Avenir Next LT Pro (Corps)"/>
                </a:rPr>
                <a:t>humains</a:t>
              </a:r>
              <a:r>
                <a:rPr lang="en-US" dirty="0">
                  <a:solidFill>
                    <a:schemeClr val="tx2"/>
                  </a:solidFill>
                  <a:latin typeface="Avenir Next LT Pro (Corps)"/>
                </a:rPr>
                <a:t>, </a:t>
              </a:r>
              <a:r>
                <a:rPr lang="en-US" dirty="0" err="1">
                  <a:solidFill>
                    <a:schemeClr val="tx2"/>
                  </a:solidFill>
                  <a:latin typeface="Avenir Next LT Pro (Corps)"/>
                </a:rPr>
                <a:t>véhicules</a:t>
              </a:r>
              <a:r>
                <a:rPr lang="en-US" dirty="0">
                  <a:solidFill>
                    <a:schemeClr val="tx2"/>
                  </a:solidFill>
                  <a:latin typeface="Avenir Next LT Pro (Corps)"/>
                </a:rPr>
                <a:t>, </a:t>
              </a:r>
              <a:r>
                <a:rPr lang="en-US" dirty="0" err="1">
                  <a:solidFill>
                    <a:schemeClr val="tx2"/>
                  </a:solidFill>
                  <a:latin typeface="Avenir Next LT Pro (Corps)"/>
                </a:rPr>
                <a:t>animaux</a:t>
              </a:r>
              <a:r>
                <a:rPr lang="en-US" dirty="0">
                  <a:solidFill>
                    <a:schemeClr val="tx2"/>
                  </a:solidFill>
                  <a:latin typeface="Avenir Next LT Pro (Corps)"/>
                </a:rPr>
                <a:t> domestiques, …  </a:t>
              </a:r>
            </a:p>
            <a:p>
              <a:pPr marL="719138" indent="-285750">
                <a:lnSpc>
                  <a:spcPct val="100000"/>
                </a:lnSpc>
                <a:buFont typeface="Arial" panose="020B0604020202020204" pitchFamily="34" charset="0"/>
                <a:buChar char="•"/>
              </a:pPr>
              <a:r>
                <a:rPr lang="en-US" dirty="0" err="1">
                  <a:solidFill>
                    <a:schemeClr val="tx2"/>
                  </a:solidFill>
                  <a:latin typeface="Avenir Next LT Pro (Corps)"/>
                </a:rPr>
                <a:t>Fréquence</a:t>
              </a:r>
              <a:r>
                <a:rPr lang="en-US" dirty="0">
                  <a:solidFill>
                    <a:schemeClr val="tx2"/>
                  </a:solidFill>
                  <a:latin typeface="Avenir Next LT Pro (Corps)"/>
                </a:rPr>
                <a:t> des trains </a:t>
              </a:r>
            </a:p>
            <a:p>
              <a:pPr marL="719138" indent="-285750">
                <a:lnSpc>
                  <a:spcPct val="100000"/>
                </a:lnSpc>
                <a:buFont typeface="Arial" panose="020B0604020202020204" pitchFamily="34" charset="0"/>
                <a:buChar char="•"/>
              </a:pPr>
              <a:r>
                <a:rPr lang="en-US" dirty="0" err="1">
                  <a:solidFill>
                    <a:schemeClr val="tx2"/>
                  </a:solidFill>
                  <a:latin typeface="Avenir Next LT Pro (Corps)"/>
                </a:rPr>
                <a:t>Pourcentage</a:t>
              </a:r>
              <a:r>
                <a:rPr lang="en-US" dirty="0">
                  <a:solidFill>
                    <a:schemeClr val="tx2"/>
                  </a:solidFill>
                  <a:latin typeface="Avenir Next LT Pro (Corps)"/>
                </a:rPr>
                <a:t> de zones </a:t>
              </a:r>
              <a:r>
                <a:rPr lang="en-US" dirty="0" err="1">
                  <a:solidFill>
                    <a:schemeClr val="tx2"/>
                  </a:solidFill>
                  <a:latin typeface="Avenir Next LT Pro (Corps)"/>
                </a:rPr>
                <a:t>urbaines</a:t>
              </a:r>
              <a:endParaRPr lang="en-US" dirty="0">
                <a:solidFill>
                  <a:schemeClr val="tx2"/>
                </a:solidFill>
                <a:latin typeface="Avenir Next LT Pro (Corps)"/>
              </a:endParaRPr>
            </a:p>
            <a:p>
              <a:pPr>
                <a:lnSpc>
                  <a:spcPct val="100000"/>
                </a:lnSpc>
              </a:pPr>
              <a:endParaRPr lang="en-US" dirty="0">
                <a:solidFill>
                  <a:srgbClr val="005870"/>
                </a:solidFill>
                <a:latin typeface="Avenir Next LT Pro Demi" panose="020B0704020202020204" pitchFamily="34" charset="0"/>
              </a:endParaRPr>
            </a:p>
          </p:txBody>
        </p:sp>
        <p:sp>
          <p:nvSpPr>
            <p:cNvPr id="13" name="Espace réservé du texte 7">
              <a:extLst>
                <a:ext uri="{FF2B5EF4-FFF2-40B4-BE49-F238E27FC236}">
                  <a16:creationId xmlns:a16="http://schemas.microsoft.com/office/drawing/2014/main" id="{06CBCB2A-A869-AE70-9F6E-9B6C33E6467C}"/>
                </a:ext>
              </a:extLst>
            </p:cNvPr>
            <p:cNvSpPr txBox="1">
              <a:spLocks/>
            </p:cNvSpPr>
            <p:nvPr/>
          </p:nvSpPr>
          <p:spPr bwMode="gray">
            <a:xfrm>
              <a:off x="6675208" y="4285347"/>
              <a:ext cx="6496967" cy="1214148"/>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paysagers</a:t>
              </a:r>
              <a:endParaRPr lang="en-US" dirty="0">
                <a:solidFill>
                  <a:schemeClr val="tx2"/>
                </a:solidFill>
                <a:latin typeface="Avenir Next LT Pro Demi" panose="020B0704020202020204" pitchFamily="34" charset="0"/>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Pourcentages</a:t>
              </a:r>
              <a:r>
                <a:rPr lang="en-US" dirty="0">
                  <a:solidFill>
                    <a:schemeClr val="tx2"/>
                  </a:solidFill>
                  <a:latin typeface="Avenir Next LT Pro (Corps)"/>
                </a:rPr>
                <a:t> de milieux </a:t>
              </a:r>
              <a:r>
                <a:rPr lang="en-US" dirty="0" err="1">
                  <a:solidFill>
                    <a:schemeClr val="tx2"/>
                  </a:solidFill>
                  <a:latin typeface="Avenir Next LT Pro (Corps)"/>
                </a:rPr>
                <a:t>ouverts</a:t>
              </a:r>
              <a:r>
                <a:rPr lang="en-US" dirty="0">
                  <a:solidFill>
                    <a:schemeClr val="tx2"/>
                  </a:solidFill>
                  <a:latin typeface="Avenir Next LT Pro (Corps)"/>
                </a:rPr>
                <a:t>, </a:t>
              </a:r>
              <a:r>
                <a:rPr lang="en-US" dirty="0" err="1">
                  <a:solidFill>
                    <a:schemeClr val="tx2"/>
                  </a:solidFill>
                  <a:latin typeface="Avenir Next LT Pro (Corps)"/>
                </a:rPr>
                <a:t>agricoles</a:t>
              </a:r>
              <a:r>
                <a:rPr lang="en-US" dirty="0">
                  <a:solidFill>
                    <a:schemeClr val="tx2"/>
                  </a:solidFill>
                  <a:latin typeface="Avenir Next LT Pro (Corps)"/>
                </a:rPr>
                <a:t>, </a:t>
              </a:r>
              <a:r>
                <a:rPr lang="en-US" dirty="0" err="1">
                  <a:solidFill>
                    <a:schemeClr val="tx2"/>
                  </a:solidFill>
                  <a:latin typeface="Avenir Next LT Pro (Corps)"/>
                </a:rPr>
                <a:t>forestiers</a:t>
              </a:r>
              <a:endParaRPr lang="en-US" dirty="0">
                <a:solidFill>
                  <a:schemeClr val="tx2"/>
                </a:solidFill>
                <a:latin typeface="Avenir Next LT Pro (Corps)"/>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Différence</a:t>
              </a:r>
              <a:r>
                <a:rPr lang="en-US" dirty="0">
                  <a:solidFill>
                    <a:schemeClr val="tx2"/>
                  </a:solidFill>
                  <a:latin typeface="Avenir Next LT Pro (Corps)"/>
                </a:rPr>
                <a:t> de </a:t>
              </a:r>
              <a:r>
                <a:rPr lang="en-US" dirty="0" err="1">
                  <a:solidFill>
                    <a:schemeClr val="tx2"/>
                  </a:solidFill>
                  <a:latin typeface="Avenir Next LT Pro (Corps)"/>
                </a:rPr>
                <a:t>ces</a:t>
              </a:r>
              <a:r>
                <a:rPr lang="en-US" dirty="0">
                  <a:solidFill>
                    <a:schemeClr val="tx2"/>
                  </a:solidFill>
                  <a:latin typeface="Avenir Next LT Pro (Corps)"/>
                </a:rPr>
                <a:t> </a:t>
              </a:r>
              <a:r>
                <a:rPr lang="en-US" dirty="0" err="1">
                  <a:solidFill>
                    <a:schemeClr val="tx2"/>
                  </a:solidFill>
                  <a:latin typeface="Avenir Next LT Pro (Corps)"/>
                </a:rPr>
                <a:t>pourcentages</a:t>
              </a:r>
              <a:r>
                <a:rPr lang="en-US" dirty="0">
                  <a:solidFill>
                    <a:schemeClr val="tx2"/>
                  </a:solidFill>
                  <a:latin typeface="Avenir Next LT Pro (Corps)"/>
                </a:rPr>
                <a:t> entre les deux </a:t>
              </a:r>
              <a:r>
                <a:rPr lang="en-US" dirty="0" err="1">
                  <a:solidFill>
                    <a:schemeClr val="tx2"/>
                  </a:solidFill>
                  <a:latin typeface="Avenir Next LT Pro (Corps)"/>
                </a:rPr>
                <a:t>côté</a:t>
              </a:r>
              <a:r>
                <a:rPr lang="en-US" dirty="0">
                  <a:solidFill>
                    <a:schemeClr val="tx2"/>
                  </a:solidFill>
                  <a:latin typeface="Avenir Next LT Pro (Corps)"/>
                </a:rPr>
                <a:t> de la </a:t>
              </a:r>
              <a:r>
                <a:rPr lang="en-US" dirty="0" err="1">
                  <a:solidFill>
                    <a:schemeClr val="tx2"/>
                  </a:solidFill>
                  <a:latin typeface="Avenir Next LT Pro (Corps)"/>
                </a:rPr>
                <a:t>voie</a:t>
              </a:r>
              <a:endParaRPr lang="en-US" dirty="0">
                <a:solidFill>
                  <a:schemeClr val="tx2"/>
                </a:solidFill>
                <a:latin typeface="Avenir Next LT Pro (Corps)"/>
              </a:endParaRPr>
            </a:p>
            <a:p>
              <a:pPr marL="719138" indent="-285750">
                <a:lnSpc>
                  <a:spcPct val="100000"/>
                </a:lnSpc>
                <a:buFont typeface="Arial" panose="020B0604020202020204" pitchFamily="34" charset="0"/>
                <a:buChar char="•"/>
              </a:pPr>
              <a:r>
                <a:rPr lang="en-US" dirty="0" err="1">
                  <a:solidFill>
                    <a:schemeClr val="tx2"/>
                  </a:solidFill>
                  <a:latin typeface="Avenir Next LT Pro (Corps)"/>
                </a:rPr>
                <a:t>Végétaux</a:t>
              </a:r>
              <a:r>
                <a:rPr lang="en-US" dirty="0">
                  <a:solidFill>
                    <a:schemeClr val="tx2"/>
                  </a:solidFill>
                  <a:latin typeface="Avenir Next LT Pro (Corps)"/>
                </a:rPr>
                <a:t> </a:t>
              </a:r>
              <a:r>
                <a:rPr lang="en-US" dirty="0" err="1">
                  <a:solidFill>
                    <a:schemeClr val="tx2"/>
                  </a:solidFill>
                  <a:latin typeface="Avenir Next LT Pro (Corps)"/>
                </a:rPr>
                <a:t>appétents</a:t>
              </a:r>
              <a:r>
                <a:rPr lang="en-US" dirty="0">
                  <a:solidFill>
                    <a:schemeClr val="tx2"/>
                  </a:solidFill>
                  <a:latin typeface="Avenir Next LT Pro (Corps)"/>
                </a:rPr>
                <a:t> </a:t>
              </a:r>
              <a:endParaRPr lang="en-US" dirty="0">
                <a:solidFill>
                  <a:srgbClr val="005870"/>
                </a:solidFill>
                <a:latin typeface="Avenir Next LT Pro (Corps)"/>
              </a:endParaRPr>
            </a:p>
          </p:txBody>
        </p:sp>
        <p:sp>
          <p:nvSpPr>
            <p:cNvPr id="14" name="Espace réservé du texte 7">
              <a:extLst>
                <a:ext uri="{FF2B5EF4-FFF2-40B4-BE49-F238E27FC236}">
                  <a16:creationId xmlns:a16="http://schemas.microsoft.com/office/drawing/2014/main" id="{2F55F254-8E38-D014-4BDE-6D61E05E8631}"/>
                </a:ext>
              </a:extLst>
            </p:cNvPr>
            <p:cNvSpPr txBox="1">
              <a:spLocks/>
            </p:cNvSpPr>
            <p:nvPr/>
          </p:nvSpPr>
          <p:spPr bwMode="gray">
            <a:xfrm>
              <a:off x="6727473" y="5649751"/>
              <a:ext cx="6456968" cy="703390"/>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fr-FR" dirty="0">
                  <a:solidFill>
                    <a:srgbClr val="005870"/>
                  </a:solidFill>
                  <a:latin typeface="Avenir Next LT Pro Demi" panose="020B0704020202020204" pitchFamily="34" charset="0"/>
                </a:rPr>
                <a:t>Présence de clôtures, murets, </a:t>
              </a:r>
              <a:r>
                <a:rPr lang="fr-FR" dirty="0" err="1">
                  <a:solidFill>
                    <a:srgbClr val="005870"/>
                  </a:solidFill>
                  <a:latin typeface="Avenir Next LT Pro Demi" panose="020B0704020202020204" pitchFamily="34" charset="0"/>
                </a:rPr>
                <a:t>vegetation</a:t>
              </a:r>
              <a:r>
                <a:rPr lang="fr-FR" dirty="0">
                  <a:solidFill>
                    <a:srgbClr val="005870"/>
                  </a:solidFill>
                  <a:latin typeface="Avenir Next LT Pro Demi" panose="020B0704020202020204" pitchFamily="34" charset="0"/>
                </a:rPr>
                <a:t> dense, … </a:t>
              </a:r>
            </a:p>
          </p:txBody>
        </p:sp>
        <p:sp>
          <p:nvSpPr>
            <p:cNvPr id="15" name="Espace réservé du texte 7">
              <a:extLst>
                <a:ext uri="{FF2B5EF4-FFF2-40B4-BE49-F238E27FC236}">
                  <a16:creationId xmlns:a16="http://schemas.microsoft.com/office/drawing/2014/main" id="{EB12224F-CA45-E6F9-0E74-2ADF90159570}"/>
                </a:ext>
              </a:extLst>
            </p:cNvPr>
            <p:cNvSpPr txBox="1">
              <a:spLocks/>
            </p:cNvSpPr>
            <p:nvPr/>
          </p:nvSpPr>
          <p:spPr bwMode="gray">
            <a:xfrm>
              <a:off x="6713199" y="5888624"/>
              <a:ext cx="6274088" cy="1214148"/>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dirty="0" err="1">
                  <a:solidFill>
                    <a:srgbClr val="005870"/>
                  </a:solidFill>
                  <a:latin typeface="Avenir Next LT Pro Demi" panose="020B0704020202020204" pitchFamily="34" charset="0"/>
                </a:rPr>
                <a:t>Facteurs</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liés</a:t>
              </a:r>
              <a:r>
                <a:rPr lang="en-US" dirty="0">
                  <a:solidFill>
                    <a:srgbClr val="005870"/>
                  </a:solidFill>
                  <a:latin typeface="Avenir Next LT Pro Demi" panose="020B0704020202020204" pitchFamily="34" charset="0"/>
                </a:rPr>
                <a:t> à la </a:t>
              </a:r>
              <a:r>
                <a:rPr lang="en-US" dirty="0" err="1">
                  <a:solidFill>
                    <a:srgbClr val="005870"/>
                  </a:solidFill>
                  <a:latin typeface="Avenir Next LT Pro Demi" panose="020B0704020202020204" pitchFamily="34" charset="0"/>
                </a:rPr>
                <a:t>connectivité</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fonctionnelle</a:t>
              </a:r>
              <a:r>
                <a:rPr lang="en-US" dirty="0">
                  <a:solidFill>
                    <a:srgbClr val="005870"/>
                  </a:solidFill>
                  <a:latin typeface="Avenir Next LT Pro Demi" panose="020B0704020202020204" pitchFamily="34" charset="0"/>
                </a:rPr>
                <a:t> (</a:t>
              </a:r>
              <a:r>
                <a:rPr lang="en-US" dirty="0" err="1">
                  <a:solidFill>
                    <a:srgbClr val="005870"/>
                  </a:solidFill>
                  <a:latin typeface="Avenir Next LT Pro Demi" panose="020B0704020202020204" pitchFamily="34" charset="0"/>
                </a:rPr>
                <a:t>chevreuil</a:t>
              </a:r>
              <a:r>
                <a:rPr lang="en-US" dirty="0">
                  <a:solidFill>
                    <a:srgbClr val="005870"/>
                  </a:solidFill>
                  <a:latin typeface="Avenir Next LT Pro Demi" panose="020B0704020202020204" pitchFamily="34" charset="0"/>
                </a:rPr>
                <a:t>)</a:t>
              </a:r>
              <a:endParaRPr lang="en-US" dirty="0">
                <a:solidFill>
                  <a:schemeClr val="tx2"/>
                </a:solidFill>
                <a:latin typeface="Avenir Next LT Pro Demi" panose="020B0704020202020204" pitchFamily="34" charset="0"/>
              </a:endParaRPr>
            </a:p>
          </p:txBody>
        </p:sp>
      </p:grpSp>
      <p:grpSp>
        <p:nvGrpSpPr>
          <p:cNvPr id="11" name="Groupe 10">
            <a:extLst>
              <a:ext uri="{FF2B5EF4-FFF2-40B4-BE49-F238E27FC236}">
                <a16:creationId xmlns:a16="http://schemas.microsoft.com/office/drawing/2014/main" id="{0E0F70EB-5AE2-17F6-2C19-7B6DC0DF1853}"/>
              </a:ext>
            </a:extLst>
          </p:cNvPr>
          <p:cNvGrpSpPr/>
          <p:nvPr/>
        </p:nvGrpSpPr>
        <p:grpSpPr>
          <a:xfrm>
            <a:off x="722313" y="2284840"/>
            <a:ext cx="2894828" cy="2641169"/>
            <a:chOff x="632594" y="969816"/>
            <a:chExt cx="3983870" cy="3898357"/>
          </a:xfrm>
        </p:grpSpPr>
        <p:sp>
          <p:nvSpPr>
            <p:cNvPr id="28" name="Rectangle : coins arrondis 27">
              <a:extLst>
                <a:ext uri="{FF2B5EF4-FFF2-40B4-BE49-F238E27FC236}">
                  <a16:creationId xmlns:a16="http://schemas.microsoft.com/office/drawing/2014/main" id="{4F9CBAE9-71B9-51FF-9728-869122A66F93}"/>
                </a:ext>
              </a:extLst>
            </p:cNvPr>
            <p:cNvSpPr/>
            <p:nvPr/>
          </p:nvSpPr>
          <p:spPr>
            <a:xfrm>
              <a:off x="632594" y="969816"/>
              <a:ext cx="3983870" cy="3898357"/>
            </a:xfrm>
            <a:prstGeom prst="roundRect">
              <a:avLst>
                <a:gd name="adj" fmla="val 6535"/>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pic>
          <p:nvPicPr>
            <p:cNvPr id="2" name="Picture 4" descr="Pin page">
              <a:extLst>
                <a:ext uri="{FF2B5EF4-FFF2-40B4-BE49-F238E27FC236}">
                  <a16:creationId xmlns:a16="http://schemas.microsoft.com/office/drawing/2014/main" id="{315A12A4-EAF6-FB40-5E5C-D5202B95DC7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a:off x="2521794" y="1534067"/>
              <a:ext cx="794403" cy="48458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Sticker Silhouette de chevreuils">
              <a:extLst>
                <a:ext uri="{FF2B5EF4-FFF2-40B4-BE49-F238E27FC236}">
                  <a16:creationId xmlns:a16="http://schemas.microsoft.com/office/drawing/2014/main" id="{C53D3537-BAFA-14BC-CB31-5F270BB1B3C6}"/>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1846464" y="1154637"/>
              <a:ext cx="655332" cy="87377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e 3">
              <a:extLst>
                <a:ext uri="{FF2B5EF4-FFF2-40B4-BE49-F238E27FC236}">
                  <a16:creationId xmlns:a16="http://schemas.microsoft.com/office/drawing/2014/main" id="{0A1381D0-F600-F6E6-752C-205EFDA7D034}"/>
                </a:ext>
              </a:extLst>
            </p:cNvPr>
            <p:cNvGrpSpPr/>
            <p:nvPr/>
          </p:nvGrpSpPr>
          <p:grpSpPr>
            <a:xfrm>
              <a:off x="2054996" y="2263620"/>
              <a:ext cx="1151515" cy="905524"/>
              <a:chOff x="4710275" y="2544907"/>
              <a:chExt cx="1151515" cy="905524"/>
            </a:xfrm>
          </p:grpSpPr>
          <p:sp>
            <p:nvSpPr>
              <p:cNvPr id="6" name="Rectangle 5">
                <a:extLst>
                  <a:ext uri="{FF2B5EF4-FFF2-40B4-BE49-F238E27FC236}">
                    <a16:creationId xmlns:a16="http://schemas.microsoft.com/office/drawing/2014/main" id="{44A5FAC8-0A25-1706-3FA2-10765FA58E82}"/>
                  </a:ext>
                </a:extLst>
              </p:cNvPr>
              <p:cNvSpPr/>
              <p:nvPr/>
            </p:nvSpPr>
            <p:spPr>
              <a:xfrm>
                <a:off x="4997790" y="2544907"/>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7" name="Rectangle 6">
                <a:extLst>
                  <a:ext uri="{FF2B5EF4-FFF2-40B4-BE49-F238E27FC236}">
                    <a16:creationId xmlns:a16="http://schemas.microsoft.com/office/drawing/2014/main" id="{62D9A46D-09CF-5D10-7D8A-3FC7D176AE95}"/>
                  </a:ext>
                </a:extLst>
              </p:cNvPr>
              <p:cNvSpPr/>
              <p:nvPr/>
            </p:nvSpPr>
            <p:spPr>
              <a:xfrm>
                <a:off x="4860324" y="2664242"/>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8" name="Rectangle 7">
                <a:extLst>
                  <a:ext uri="{FF2B5EF4-FFF2-40B4-BE49-F238E27FC236}">
                    <a16:creationId xmlns:a16="http://schemas.microsoft.com/office/drawing/2014/main" id="{752B98E5-778B-4F16-2A96-4C82281BAACB}"/>
                  </a:ext>
                </a:extLst>
              </p:cNvPr>
              <p:cNvSpPr/>
              <p:nvPr/>
            </p:nvSpPr>
            <p:spPr>
              <a:xfrm>
                <a:off x="4710275" y="2795588"/>
                <a:ext cx="864000" cy="654843"/>
              </a:xfrm>
              <a:prstGeom prst="rect">
                <a:avLst/>
              </a:prstGeom>
              <a:solidFill>
                <a:schemeClr val="bg1"/>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9" name="Ellipse 8">
                <a:extLst>
                  <a:ext uri="{FF2B5EF4-FFF2-40B4-BE49-F238E27FC236}">
                    <a16:creationId xmlns:a16="http://schemas.microsoft.com/office/drawing/2014/main" id="{CC8A9166-DE1C-A451-F1AA-2374C2A768AB}"/>
                  </a:ext>
                </a:extLst>
              </p:cNvPr>
              <p:cNvSpPr/>
              <p:nvPr/>
            </p:nvSpPr>
            <p:spPr>
              <a:xfrm>
                <a:off x="5005458" y="2995447"/>
                <a:ext cx="242820" cy="248108"/>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10" name="Triangle isocèle 9">
                <a:extLst>
                  <a:ext uri="{FF2B5EF4-FFF2-40B4-BE49-F238E27FC236}">
                    <a16:creationId xmlns:a16="http://schemas.microsoft.com/office/drawing/2014/main" id="{E2F4AD80-1A5D-5C99-3406-D74A29925300}"/>
                  </a:ext>
                </a:extLst>
              </p:cNvPr>
              <p:cNvSpPr/>
              <p:nvPr/>
            </p:nvSpPr>
            <p:spPr>
              <a:xfrm rot="5400000">
                <a:off x="5082366" y="3061031"/>
                <a:ext cx="131127" cy="108734"/>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grpSp>
        <p:sp>
          <p:nvSpPr>
            <p:cNvPr id="18" name="ZoneTexte 17">
              <a:extLst>
                <a:ext uri="{FF2B5EF4-FFF2-40B4-BE49-F238E27FC236}">
                  <a16:creationId xmlns:a16="http://schemas.microsoft.com/office/drawing/2014/main" id="{44A05858-5901-973A-CE56-F58C85E6369D}"/>
                </a:ext>
              </a:extLst>
            </p:cNvPr>
            <p:cNvSpPr txBox="1"/>
            <p:nvPr/>
          </p:nvSpPr>
          <p:spPr>
            <a:xfrm>
              <a:off x="890903" y="3573566"/>
              <a:ext cx="3467250" cy="953983"/>
            </a:xfrm>
            <a:prstGeom prst="rect">
              <a:avLst/>
            </a:prstGeom>
            <a:noFill/>
          </p:spPr>
          <p:txBody>
            <a:bodyPr wrap="square" rtlCol="0">
              <a:spAutoFit/>
            </a:bodyPr>
            <a:lstStyle/>
            <a:p>
              <a:pPr algn="ctr"/>
              <a:r>
                <a:rPr lang="fr-FR" dirty="0">
                  <a:solidFill>
                    <a:schemeClr val="tx2"/>
                  </a:solidFill>
                  <a:latin typeface="Avenir Next LT Pro (Corps)"/>
                  <a:sym typeface="Wingdings" panose="05000000000000000000" pitchFamily="2" charset="2"/>
                </a:rPr>
                <a:t>Détections et traversées d’ongulés</a:t>
              </a:r>
              <a:endParaRPr lang="fr-FR" dirty="0">
                <a:solidFill>
                  <a:schemeClr val="tx2"/>
                </a:solidFill>
                <a:latin typeface="Avenir Next LT Pro (Corps)"/>
              </a:endParaRPr>
            </a:p>
          </p:txBody>
        </p:sp>
      </p:grpSp>
      <p:grpSp>
        <p:nvGrpSpPr>
          <p:cNvPr id="41" name="Groupe 40">
            <a:extLst>
              <a:ext uri="{FF2B5EF4-FFF2-40B4-BE49-F238E27FC236}">
                <a16:creationId xmlns:a16="http://schemas.microsoft.com/office/drawing/2014/main" id="{86F05922-A9A4-75D5-FC7A-2F3CEEAC5BAE}"/>
              </a:ext>
            </a:extLst>
          </p:cNvPr>
          <p:cNvGrpSpPr/>
          <p:nvPr/>
        </p:nvGrpSpPr>
        <p:grpSpPr>
          <a:xfrm>
            <a:off x="3950129" y="3161403"/>
            <a:ext cx="889334" cy="1141871"/>
            <a:chOff x="4879810" y="3090438"/>
            <a:chExt cx="1216190" cy="1641832"/>
          </a:xfrm>
        </p:grpSpPr>
        <p:sp>
          <p:nvSpPr>
            <p:cNvPr id="20" name="Flèche : double flèche horizontale 19">
              <a:extLst>
                <a:ext uri="{FF2B5EF4-FFF2-40B4-BE49-F238E27FC236}">
                  <a16:creationId xmlns:a16="http://schemas.microsoft.com/office/drawing/2014/main" id="{92AFEC0D-1406-D310-69FB-A1484D8CBDB0}"/>
                </a:ext>
              </a:extLst>
            </p:cNvPr>
            <p:cNvSpPr/>
            <p:nvPr/>
          </p:nvSpPr>
          <p:spPr>
            <a:xfrm>
              <a:off x="4879810" y="3090438"/>
              <a:ext cx="1169584" cy="335033"/>
            </a:xfrm>
            <a:prstGeom prst="leftRightArrow">
              <a:avLst/>
            </a:prstGeom>
            <a:solidFill>
              <a:srgbClr val="702C4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pic>
          <p:nvPicPr>
            <p:cNvPr id="30" name="Image 29">
              <a:extLst>
                <a:ext uri="{FF2B5EF4-FFF2-40B4-BE49-F238E27FC236}">
                  <a16:creationId xmlns:a16="http://schemas.microsoft.com/office/drawing/2014/main" id="{9D97C22F-D20A-CB11-05AC-DC5A612EA390}"/>
                </a:ext>
              </a:extLst>
            </p:cNvPr>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5028450" y="3550851"/>
              <a:ext cx="1067550" cy="1181419"/>
            </a:xfrm>
            <a:prstGeom prst="rect">
              <a:avLst/>
            </a:prstGeom>
            <a:ln>
              <a:noFill/>
            </a:ln>
          </p:spPr>
        </p:pic>
      </p:grpSp>
      <p:sp>
        <p:nvSpPr>
          <p:cNvPr id="16" name="ZoneTexte 15">
            <a:extLst>
              <a:ext uri="{FF2B5EF4-FFF2-40B4-BE49-F238E27FC236}">
                <a16:creationId xmlns:a16="http://schemas.microsoft.com/office/drawing/2014/main" id="{4A56CB1A-0364-1765-69BE-0C09325FE8BF}"/>
              </a:ext>
            </a:extLst>
          </p:cNvPr>
          <p:cNvSpPr txBox="1"/>
          <p:nvPr/>
        </p:nvSpPr>
        <p:spPr>
          <a:xfrm>
            <a:off x="3175720" y="4395827"/>
            <a:ext cx="2519433" cy="923330"/>
          </a:xfrm>
          <a:prstGeom prst="rect">
            <a:avLst/>
          </a:prstGeom>
          <a:noFill/>
        </p:spPr>
        <p:txBody>
          <a:bodyPr wrap="square" rtlCol="0">
            <a:spAutoFit/>
          </a:bodyPr>
          <a:lstStyle/>
          <a:p>
            <a:pPr algn="ctr"/>
            <a:r>
              <a:rPr lang="fr-FR" dirty="0">
                <a:solidFill>
                  <a:schemeClr val="accent3">
                    <a:lumMod val="75000"/>
                  </a:schemeClr>
                </a:solidFill>
                <a:latin typeface="Avenir Next LT Pro (Corps)"/>
                <a:sym typeface="Wingdings" panose="05000000000000000000" pitchFamily="2" charset="2"/>
              </a:rPr>
              <a:t>Modèles </a:t>
            </a:r>
          </a:p>
          <a:p>
            <a:pPr algn="ctr"/>
            <a:r>
              <a:rPr lang="fr-FR" dirty="0">
                <a:solidFill>
                  <a:schemeClr val="accent3">
                    <a:lumMod val="75000"/>
                  </a:schemeClr>
                </a:solidFill>
                <a:latin typeface="Avenir Next LT Pro (Corps)"/>
                <a:sym typeface="Wingdings" panose="05000000000000000000" pitchFamily="2" charset="2"/>
              </a:rPr>
              <a:t>linéaires </a:t>
            </a:r>
          </a:p>
          <a:p>
            <a:pPr algn="ctr"/>
            <a:r>
              <a:rPr lang="fr-FR" dirty="0">
                <a:solidFill>
                  <a:schemeClr val="accent3">
                    <a:lumMod val="75000"/>
                  </a:schemeClr>
                </a:solidFill>
                <a:latin typeface="Avenir Next LT Pro (Corps)"/>
                <a:sym typeface="Wingdings" panose="05000000000000000000" pitchFamily="2" charset="2"/>
              </a:rPr>
              <a:t>généralisés</a:t>
            </a:r>
            <a:endParaRPr lang="fr-FR" dirty="0">
              <a:solidFill>
                <a:schemeClr val="accent3">
                  <a:lumMod val="75000"/>
                </a:schemeClr>
              </a:solidFill>
              <a:latin typeface="Avenir Next LT Pro (Corps)"/>
            </a:endParaRPr>
          </a:p>
        </p:txBody>
      </p:sp>
    </p:spTree>
    <p:extLst>
      <p:ext uri="{BB962C8B-B14F-4D97-AF65-F5344CB8AC3E}">
        <p14:creationId xmlns:p14="http://schemas.microsoft.com/office/powerpoint/2010/main" val="2555417250"/>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B6FB3-ACBB-EAAA-460C-F064298BDD0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4542CA1-B6C5-34D6-EA26-F37E7F678E20}"/>
              </a:ext>
            </a:extLst>
          </p:cNvPr>
          <p:cNvSpPr>
            <a:spLocks noGrp="1"/>
          </p:cNvSpPr>
          <p:nvPr>
            <p:ph type="title"/>
          </p:nvPr>
        </p:nvSpPr>
        <p:spPr/>
        <p:txBody>
          <a:bodyPr>
            <a:normAutofit fontScale="90000"/>
          </a:bodyPr>
          <a:lstStyle/>
          <a:p>
            <a:r>
              <a:rPr lang="fr-FR" dirty="0"/>
              <a:t>Détections et utilisation des ouvrages par les chevreuils</a:t>
            </a:r>
          </a:p>
        </p:txBody>
      </p:sp>
      <p:sp>
        <p:nvSpPr>
          <p:cNvPr id="4" name="Espace réservé du texte 3">
            <a:extLst>
              <a:ext uri="{FF2B5EF4-FFF2-40B4-BE49-F238E27FC236}">
                <a16:creationId xmlns:a16="http://schemas.microsoft.com/office/drawing/2014/main" id="{57A009FB-8E7A-1F9E-B0E7-92F6D7B73C28}"/>
              </a:ext>
            </a:extLst>
          </p:cNvPr>
          <p:cNvSpPr>
            <a:spLocks noGrp="1"/>
          </p:cNvSpPr>
          <p:nvPr>
            <p:ph type="body" sz="quarter" idx="20"/>
          </p:nvPr>
        </p:nvSpPr>
        <p:spPr/>
        <p:txBody>
          <a:bodyPr/>
          <a:lstStyle/>
          <a:p>
            <a:r>
              <a:rPr lang="fr-FR" sz="2400" dirty="0"/>
              <a:t>Ouvrages</a:t>
            </a:r>
          </a:p>
        </p:txBody>
      </p:sp>
      <p:pic>
        <p:nvPicPr>
          <p:cNvPr id="14" name="Image 13" descr="Une image contenant plein air, ciel, plante, herbe&#10;&#10;Le contenu généré par l’IA peut être incorrect.">
            <a:extLst>
              <a:ext uri="{FF2B5EF4-FFF2-40B4-BE49-F238E27FC236}">
                <a16:creationId xmlns:a16="http://schemas.microsoft.com/office/drawing/2014/main" id="{4826CE77-4201-8E8B-CD73-B1A6C9304B3B}"/>
              </a:ext>
            </a:extLst>
          </p:cNvPr>
          <p:cNvPicPr>
            <a:picLocks noChangeAspect="1"/>
          </p:cNvPicPr>
          <p:nvPr/>
        </p:nvPicPr>
        <p:blipFill>
          <a:blip r:embed="rId3">
            <a:extLst>
              <a:ext uri="{28A0092B-C50C-407E-A947-70E740481C1C}">
                <a14:useLocalDpi xmlns:a14="http://schemas.microsoft.com/office/drawing/2010/main" val="0"/>
              </a:ext>
            </a:extLst>
          </a:blip>
          <a:srcRect l="27377" t="29804" r="32836" b="27520"/>
          <a:stretch/>
        </p:blipFill>
        <p:spPr>
          <a:xfrm>
            <a:off x="115013" y="2501642"/>
            <a:ext cx="3955216" cy="2386409"/>
          </a:xfrm>
          <a:prstGeom prst="roundRect">
            <a:avLst>
              <a:gd name="adj" fmla="val 4056"/>
            </a:avLst>
          </a:prstGeom>
          <a:effectLst>
            <a:outerShdw blurRad="50800" dist="38100" dir="2700000" algn="tl" rotWithShape="0">
              <a:prstClr val="black">
                <a:alpha val="40000"/>
              </a:prstClr>
            </a:outerShdw>
          </a:effectLst>
        </p:spPr>
      </p:pic>
      <p:sp>
        <p:nvSpPr>
          <p:cNvPr id="17" name="Espace réservé du texte 4">
            <a:extLst>
              <a:ext uri="{FF2B5EF4-FFF2-40B4-BE49-F238E27FC236}">
                <a16:creationId xmlns:a16="http://schemas.microsoft.com/office/drawing/2014/main" id="{9077223A-AC36-6C91-3EE1-4CE143526E90}"/>
              </a:ext>
            </a:extLst>
          </p:cNvPr>
          <p:cNvSpPr txBox="1">
            <a:spLocks/>
          </p:cNvSpPr>
          <p:nvPr/>
        </p:nvSpPr>
        <p:spPr bwMode="gray">
          <a:xfrm>
            <a:off x="307023" y="4552055"/>
            <a:ext cx="3080882" cy="1591725"/>
          </a:xfrm>
          <a:prstGeom prst="roundRect">
            <a:avLst/>
          </a:prstGeom>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spcBef>
                <a:spcPts val="0"/>
              </a:spcBef>
            </a:pPr>
            <a:endParaRPr lang="fr-FR" sz="1800" dirty="0"/>
          </a:p>
          <a:p>
            <a:pPr>
              <a:spcBef>
                <a:spcPts val="0"/>
              </a:spcBef>
            </a:pPr>
            <a:r>
              <a:rPr lang="fr-FR" sz="1800" dirty="0"/>
              <a:t>85 approches</a:t>
            </a:r>
          </a:p>
          <a:p>
            <a:pPr>
              <a:spcBef>
                <a:spcPts val="0"/>
              </a:spcBef>
            </a:pPr>
            <a:r>
              <a:rPr lang="fr-FR" sz="1800" dirty="0"/>
              <a:t>76 traversées réussies</a:t>
            </a:r>
          </a:p>
          <a:p>
            <a:pPr>
              <a:spcBef>
                <a:spcPts val="0"/>
              </a:spcBef>
            </a:pPr>
            <a:r>
              <a:rPr lang="fr-FR" sz="1800" dirty="0"/>
              <a:t>8 rétractations</a:t>
            </a:r>
          </a:p>
        </p:txBody>
      </p:sp>
      <p:pic>
        <p:nvPicPr>
          <p:cNvPr id="27" name="Image 26" descr="Une image contenant plein air, arbre, grotte, ciel&#10;&#10;Le contenu généré par l’IA peut être incorrect.">
            <a:extLst>
              <a:ext uri="{FF2B5EF4-FFF2-40B4-BE49-F238E27FC236}">
                <a16:creationId xmlns:a16="http://schemas.microsoft.com/office/drawing/2014/main" id="{8739F11C-23E0-4CEC-9A9C-C4D69B3B4244}"/>
              </a:ext>
            </a:extLst>
          </p:cNvPr>
          <p:cNvPicPr>
            <a:picLocks noChangeAspect="1"/>
          </p:cNvPicPr>
          <p:nvPr/>
        </p:nvPicPr>
        <p:blipFill>
          <a:blip r:embed="rId4">
            <a:extLst>
              <a:ext uri="{28A0092B-C50C-407E-A947-70E740481C1C}">
                <a14:useLocalDpi xmlns:a14="http://schemas.microsoft.com/office/drawing/2010/main" val="0"/>
              </a:ext>
            </a:extLst>
          </a:blip>
          <a:srcRect l="29474" t="96" r="20468" b="1"/>
          <a:stretch/>
        </p:blipFill>
        <p:spPr>
          <a:xfrm rot="5400000">
            <a:off x="4787289" y="2647435"/>
            <a:ext cx="2392332" cy="3580812"/>
          </a:xfrm>
          <a:prstGeom prst="roundRect">
            <a:avLst>
              <a:gd name="adj" fmla="val 5055"/>
            </a:avLst>
          </a:prstGeom>
          <a:effectLst>
            <a:outerShdw blurRad="50800" dist="38100" dir="2700000" algn="tl" rotWithShape="0">
              <a:prstClr val="black">
                <a:alpha val="40000"/>
              </a:prstClr>
            </a:outerShdw>
          </a:effectLst>
        </p:spPr>
      </p:pic>
      <p:sp>
        <p:nvSpPr>
          <p:cNvPr id="22" name="Espace réservé du texte 4">
            <a:extLst>
              <a:ext uri="{FF2B5EF4-FFF2-40B4-BE49-F238E27FC236}">
                <a16:creationId xmlns:a16="http://schemas.microsoft.com/office/drawing/2014/main" id="{21447335-6756-DFB7-EA33-805D09A64936}"/>
              </a:ext>
            </a:extLst>
          </p:cNvPr>
          <p:cNvSpPr txBox="1">
            <a:spLocks/>
          </p:cNvSpPr>
          <p:nvPr/>
        </p:nvSpPr>
        <p:spPr bwMode="gray">
          <a:xfrm>
            <a:off x="3921944" y="5456232"/>
            <a:ext cx="2926396" cy="1591725"/>
          </a:xfrm>
          <a:prstGeom prst="roundRect">
            <a:avLst/>
          </a:prstGeom>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spcBef>
                <a:spcPts val="0"/>
              </a:spcBef>
            </a:pPr>
            <a:r>
              <a:rPr lang="fr-FR" sz="1800" dirty="0"/>
              <a:t>25 approches</a:t>
            </a:r>
          </a:p>
          <a:p>
            <a:pPr>
              <a:spcBef>
                <a:spcPts val="0"/>
              </a:spcBef>
            </a:pPr>
            <a:r>
              <a:rPr lang="fr-FR" sz="1800" dirty="0"/>
              <a:t>13 traversées réussies</a:t>
            </a:r>
          </a:p>
          <a:p>
            <a:pPr>
              <a:spcBef>
                <a:spcPts val="0"/>
              </a:spcBef>
            </a:pPr>
            <a:r>
              <a:rPr lang="fr-FR" sz="1800" dirty="0"/>
              <a:t>11 rétractations</a:t>
            </a:r>
          </a:p>
        </p:txBody>
      </p:sp>
      <p:pic>
        <p:nvPicPr>
          <p:cNvPr id="20" name="Image 19" descr="Une image contenant grotte, plein air, sol&#10;&#10;Le contenu généré par l’IA peut être incorrect.">
            <a:extLst>
              <a:ext uri="{FF2B5EF4-FFF2-40B4-BE49-F238E27FC236}">
                <a16:creationId xmlns:a16="http://schemas.microsoft.com/office/drawing/2014/main" id="{471EA2E4-E4F9-32CF-DD1E-D824251A3A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204978" y="4903815"/>
            <a:ext cx="1947177" cy="1460383"/>
          </a:xfrm>
          <a:prstGeom prst="roundRect">
            <a:avLst>
              <a:gd name="adj" fmla="val 7156"/>
            </a:avLst>
          </a:prstGeom>
          <a:effectLst>
            <a:outerShdw blurRad="50800" dist="38100" dir="2700000" algn="tl" rotWithShape="0">
              <a:prstClr val="black">
                <a:alpha val="40000"/>
              </a:prstClr>
            </a:outerShdw>
          </a:effectLst>
        </p:spPr>
      </p:pic>
      <p:pic>
        <p:nvPicPr>
          <p:cNvPr id="24" name="Image 23" descr="Une image contenant plein air, ciel, nuage, plante&#10;&#10;Le contenu généré par l’IA peut être incorrect.">
            <a:extLst>
              <a:ext uri="{FF2B5EF4-FFF2-40B4-BE49-F238E27FC236}">
                <a16:creationId xmlns:a16="http://schemas.microsoft.com/office/drawing/2014/main" id="{B94CB3BC-339B-3566-AC95-1887479BFA17}"/>
              </a:ext>
            </a:extLst>
          </p:cNvPr>
          <p:cNvPicPr>
            <a:picLocks noChangeAspect="1"/>
          </p:cNvPicPr>
          <p:nvPr/>
        </p:nvPicPr>
        <p:blipFill>
          <a:blip r:embed="rId6">
            <a:extLst>
              <a:ext uri="{28A0092B-C50C-407E-A947-70E740481C1C}">
                <a14:useLocalDpi xmlns:a14="http://schemas.microsoft.com/office/drawing/2010/main" val="0"/>
              </a:ext>
            </a:extLst>
          </a:blip>
          <a:srcRect l="11974" t="21613" r="22500" b="8806"/>
          <a:stretch/>
        </p:blipFill>
        <p:spPr>
          <a:xfrm>
            <a:off x="8037618" y="2495721"/>
            <a:ext cx="3995215" cy="2386408"/>
          </a:xfrm>
          <a:prstGeom prst="roundRect">
            <a:avLst>
              <a:gd name="adj" fmla="val 5511"/>
            </a:avLst>
          </a:prstGeom>
          <a:effectLst>
            <a:outerShdw blurRad="50800" dist="38100" dir="2700000" algn="tl" rotWithShape="0">
              <a:prstClr val="black">
                <a:alpha val="40000"/>
              </a:prstClr>
            </a:outerShdw>
          </a:effectLst>
        </p:spPr>
      </p:pic>
      <p:sp>
        <p:nvSpPr>
          <p:cNvPr id="3" name="Espace réservé du texte 4">
            <a:extLst>
              <a:ext uri="{FF2B5EF4-FFF2-40B4-BE49-F238E27FC236}">
                <a16:creationId xmlns:a16="http://schemas.microsoft.com/office/drawing/2014/main" id="{904C32C6-5B16-31CC-CA23-68C16B61760D}"/>
              </a:ext>
            </a:extLst>
          </p:cNvPr>
          <p:cNvSpPr txBox="1">
            <a:spLocks/>
          </p:cNvSpPr>
          <p:nvPr/>
        </p:nvSpPr>
        <p:spPr bwMode="gray">
          <a:xfrm>
            <a:off x="8991600" y="4691273"/>
            <a:ext cx="3564791" cy="1591725"/>
          </a:xfrm>
          <a:prstGeom prst="roundRect">
            <a:avLst/>
          </a:prstGeom>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spcBef>
                <a:spcPts val="0"/>
              </a:spcBef>
            </a:pPr>
            <a:r>
              <a:rPr lang="fr-FR" sz="1800" dirty="0"/>
              <a:t>11 approches</a:t>
            </a:r>
          </a:p>
          <a:p>
            <a:pPr>
              <a:spcBef>
                <a:spcPts val="0"/>
              </a:spcBef>
            </a:pPr>
            <a:r>
              <a:rPr lang="fr-FR" sz="1800" dirty="0"/>
              <a:t>10 traversées réussies</a:t>
            </a:r>
          </a:p>
          <a:p>
            <a:pPr>
              <a:spcBef>
                <a:spcPts val="0"/>
              </a:spcBef>
            </a:pPr>
            <a:r>
              <a:rPr lang="fr-FR" sz="1800" dirty="0"/>
              <a:t>1 rétractation</a:t>
            </a:r>
          </a:p>
        </p:txBody>
      </p:sp>
      <p:sp>
        <p:nvSpPr>
          <p:cNvPr id="8" name="Espace réservé du texte 4">
            <a:extLst>
              <a:ext uri="{FF2B5EF4-FFF2-40B4-BE49-F238E27FC236}">
                <a16:creationId xmlns:a16="http://schemas.microsoft.com/office/drawing/2014/main" id="{B8A4BE16-B218-EFE8-942C-B849A3E2CE82}"/>
              </a:ext>
            </a:extLst>
          </p:cNvPr>
          <p:cNvSpPr txBox="1">
            <a:spLocks/>
          </p:cNvSpPr>
          <p:nvPr/>
        </p:nvSpPr>
        <p:spPr bwMode="gray">
          <a:xfrm>
            <a:off x="1688072" y="914787"/>
            <a:ext cx="9244823" cy="1364004"/>
          </a:xfrm>
          <a:prstGeom prst="roundRect">
            <a:avLst/>
          </a:prstGeom>
          <a:solidFill>
            <a:schemeClr val="accent1"/>
          </a:solidFill>
          <a:effectLst>
            <a:outerShdw blurRad="50800" dist="38100" dir="2700000" algn="tl" rotWithShape="0">
              <a:prstClr val="black">
                <a:alpha val="40000"/>
              </a:prstClr>
            </a:outerShdw>
          </a:effectLst>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lgn="ctr"/>
            <a:r>
              <a:rPr lang="fr-FR" sz="2000" b="1" dirty="0"/>
              <a:t>698</a:t>
            </a:r>
            <a:r>
              <a:rPr lang="fr-FR" sz="2000" dirty="0"/>
              <a:t> détections (un individu pour une séquence de 15 min) sur 31 ouvrages</a:t>
            </a:r>
          </a:p>
          <a:p>
            <a:pPr algn="ctr"/>
            <a:r>
              <a:rPr lang="fr-FR" sz="2000" b="1" dirty="0"/>
              <a:t>114</a:t>
            </a:r>
            <a:r>
              <a:rPr lang="fr-FR" sz="2000" dirty="0"/>
              <a:t> traversées réussies, sur </a:t>
            </a:r>
            <a:r>
              <a:rPr lang="fr-FR" sz="2000" b="1" dirty="0"/>
              <a:t>9</a:t>
            </a:r>
            <a:r>
              <a:rPr lang="fr-FR" sz="2000" dirty="0"/>
              <a:t> ouvrages</a:t>
            </a:r>
          </a:p>
          <a:p>
            <a:pPr algn="ctr"/>
            <a:r>
              <a:rPr lang="fr-FR" sz="2000" b="1" dirty="0"/>
              <a:t>27</a:t>
            </a:r>
            <a:r>
              <a:rPr lang="fr-FR" sz="2000" dirty="0"/>
              <a:t> rétractations, on </a:t>
            </a:r>
            <a:r>
              <a:rPr lang="fr-FR" sz="2000" b="1" dirty="0"/>
              <a:t>8</a:t>
            </a:r>
            <a:r>
              <a:rPr lang="fr-FR" sz="2000" dirty="0"/>
              <a:t> ouvrages</a:t>
            </a:r>
          </a:p>
        </p:txBody>
      </p:sp>
      <p:pic>
        <p:nvPicPr>
          <p:cNvPr id="9" name="Picture 6" descr="Sticker Silhouette de chevreuils">
            <a:extLst>
              <a:ext uri="{FF2B5EF4-FFF2-40B4-BE49-F238E27FC236}">
                <a16:creationId xmlns:a16="http://schemas.microsoft.com/office/drawing/2014/main" id="{403AB2C7-C88F-A5A4-039A-56F028BC944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1243788" y="1334076"/>
            <a:ext cx="742518" cy="990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260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CEED-B969-11DA-075A-0D80AFD1A37E}"/>
            </a:ext>
          </a:extLst>
        </p:cNvPr>
        <p:cNvGrpSpPr/>
        <p:nvPr/>
      </p:nvGrpSpPr>
      <p:grpSpPr>
        <a:xfrm>
          <a:off x="0" y="0"/>
          <a:ext cx="0" cy="0"/>
          <a:chOff x="0" y="0"/>
          <a:chExt cx="0" cy="0"/>
        </a:xfrm>
      </p:grpSpPr>
      <p:pic>
        <p:nvPicPr>
          <p:cNvPr id="10" name="Image 9" descr="Une image contenant plein air, plante, herbe, arbre&#10;&#10;Le contenu généré par l’IA peut être incorrect.">
            <a:extLst>
              <a:ext uri="{FF2B5EF4-FFF2-40B4-BE49-F238E27FC236}">
                <a16:creationId xmlns:a16="http://schemas.microsoft.com/office/drawing/2014/main" id="{ED434152-F3B6-E0B5-3380-9BEE9C485E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7835" y="4151557"/>
            <a:ext cx="3452769" cy="2589577"/>
          </a:xfrm>
          <a:prstGeom prst="roundRect">
            <a:avLst>
              <a:gd name="adj" fmla="val 4853"/>
            </a:avLst>
          </a:prstGeom>
          <a:effectLst>
            <a:outerShdw blurRad="50800" dist="38100" dir="2700000" algn="tl" rotWithShape="0">
              <a:prstClr val="black">
                <a:alpha val="40000"/>
              </a:prstClr>
            </a:outerShdw>
          </a:effectLst>
        </p:spPr>
      </p:pic>
      <p:sp>
        <p:nvSpPr>
          <p:cNvPr id="5" name="Espace réservé du texte 4">
            <a:extLst>
              <a:ext uri="{FF2B5EF4-FFF2-40B4-BE49-F238E27FC236}">
                <a16:creationId xmlns:a16="http://schemas.microsoft.com/office/drawing/2014/main" id="{C291A6E5-C0AA-9B98-2E42-7946F5E6652D}"/>
              </a:ext>
            </a:extLst>
          </p:cNvPr>
          <p:cNvSpPr>
            <a:spLocks noGrp="1"/>
          </p:cNvSpPr>
          <p:nvPr>
            <p:ph type="body" sz="quarter" idx="19"/>
          </p:nvPr>
        </p:nvSpPr>
        <p:spPr>
          <a:xfrm>
            <a:off x="1416065" y="934037"/>
            <a:ext cx="9445741" cy="1861731"/>
          </a:xfrm>
          <a:prstGeom prst="roundRect">
            <a:avLst/>
          </a:prstGeom>
          <a:solidFill>
            <a:schemeClr val="accent1"/>
          </a:solidFill>
          <a:effectLst>
            <a:outerShdw blurRad="50800" dist="38100" dir="2700000" algn="tl" rotWithShape="0">
              <a:prstClr val="black">
                <a:alpha val="40000"/>
              </a:prstClr>
            </a:outerShdw>
          </a:effectLst>
        </p:spPr>
        <p:txBody>
          <a:bodyPr/>
          <a:lstStyle/>
          <a:p>
            <a:pPr algn="ctr"/>
            <a:r>
              <a:rPr lang="fr-FR" sz="2000" b="1" dirty="0"/>
              <a:t>329</a:t>
            </a:r>
            <a:r>
              <a:rPr lang="fr-FR" sz="2000" dirty="0"/>
              <a:t> détections (un individu pour une séquence de 15 min) sur </a:t>
            </a:r>
            <a:r>
              <a:rPr lang="fr-FR" sz="2000" b="1" dirty="0"/>
              <a:t>23</a:t>
            </a:r>
            <a:r>
              <a:rPr lang="fr-FR" sz="2000" dirty="0"/>
              <a:t> ouvrages</a:t>
            </a:r>
          </a:p>
          <a:p>
            <a:pPr algn="ctr"/>
            <a:r>
              <a:rPr lang="fr-FR" sz="2000" b="1" dirty="0"/>
              <a:t>4</a:t>
            </a:r>
            <a:r>
              <a:rPr lang="fr-FR" sz="2000" dirty="0"/>
              <a:t> traversées réussies, sur </a:t>
            </a:r>
            <a:r>
              <a:rPr lang="fr-FR" sz="2000" b="1" dirty="0"/>
              <a:t>2 </a:t>
            </a:r>
            <a:r>
              <a:rPr lang="fr-FR" sz="2000" dirty="0"/>
              <a:t>ouvrages</a:t>
            </a:r>
          </a:p>
          <a:p>
            <a:pPr algn="ctr"/>
            <a:r>
              <a:rPr lang="fr-FR" sz="2000" b="1" dirty="0"/>
              <a:t>6</a:t>
            </a:r>
            <a:r>
              <a:rPr lang="fr-FR" sz="2000" dirty="0"/>
              <a:t> rétractations, sur </a:t>
            </a:r>
            <a:r>
              <a:rPr lang="fr-FR" sz="2000" b="1" dirty="0"/>
              <a:t>4</a:t>
            </a:r>
            <a:r>
              <a:rPr lang="fr-FR" sz="2000" dirty="0"/>
              <a:t> ouvrages</a:t>
            </a:r>
          </a:p>
          <a:p>
            <a:pPr algn="ctr"/>
            <a:r>
              <a:rPr lang="fr-FR" sz="2000" b="1" dirty="0"/>
              <a:t>59% </a:t>
            </a:r>
            <a:r>
              <a:rPr lang="fr-FR" sz="2000" dirty="0"/>
              <a:t>des détections sont liées à l’alimentation, sur </a:t>
            </a:r>
            <a:r>
              <a:rPr lang="fr-FR" sz="2000" b="1" dirty="0"/>
              <a:t>16 </a:t>
            </a:r>
            <a:r>
              <a:rPr lang="fr-FR" sz="2000" dirty="0"/>
              <a:t>ouvrages</a:t>
            </a:r>
          </a:p>
        </p:txBody>
      </p:sp>
      <p:sp>
        <p:nvSpPr>
          <p:cNvPr id="17" name="Espace réservé du texte 4">
            <a:extLst>
              <a:ext uri="{FF2B5EF4-FFF2-40B4-BE49-F238E27FC236}">
                <a16:creationId xmlns:a16="http://schemas.microsoft.com/office/drawing/2014/main" id="{F12CB9EA-510A-9629-8C83-7C8A2A920D25}"/>
              </a:ext>
            </a:extLst>
          </p:cNvPr>
          <p:cNvSpPr txBox="1">
            <a:spLocks/>
          </p:cNvSpPr>
          <p:nvPr/>
        </p:nvSpPr>
        <p:spPr bwMode="gray">
          <a:xfrm>
            <a:off x="6001162" y="5177900"/>
            <a:ext cx="2732635" cy="1591725"/>
          </a:xfrm>
          <a:prstGeom prst="roundRect">
            <a:avLst/>
          </a:prstGeom>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spcBef>
                <a:spcPts val="0"/>
              </a:spcBef>
            </a:pPr>
            <a:r>
              <a:rPr lang="fr-FR" sz="2000" dirty="0"/>
              <a:t>1 traversée réussie</a:t>
            </a:r>
          </a:p>
          <a:p>
            <a:pPr>
              <a:spcBef>
                <a:spcPts val="0"/>
              </a:spcBef>
            </a:pPr>
            <a:r>
              <a:rPr lang="fr-FR" sz="2000" dirty="0"/>
              <a:t>1 rétractation</a:t>
            </a:r>
          </a:p>
        </p:txBody>
      </p:sp>
      <p:sp>
        <p:nvSpPr>
          <p:cNvPr id="3" name="Espace réservé du texte 4">
            <a:extLst>
              <a:ext uri="{FF2B5EF4-FFF2-40B4-BE49-F238E27FC236}">
                <a16:creationId xmlns:a16="http://schemas.microsoft.com/office/drawing/2014/main" id="{09002239-FCEF-38F5-13D1-47BA2C1B0F6F}"/>
              </a:ext>
            </a:extLst>
          </p:cNvPr>
          <p:cNvSpPr txBox="1">
            <a:spLocks/>
          </p:cNvSpPr>
          <p:nvPr/>
        </p:nvSpPr>
        <p:spPr bwMode="gray">
          <a:xfrm>
            <a:off x="642378" y="5536686"/>
            <a:ext cx="2903462" cy="1591725"/>
          </a:xfrm>
          <a:prstGeom prst="roundRect">
            <a:avLst/>
          </a:prstGeom>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spcBef>
                <a:spcPts val="0"/>
              </a:spcBef>
            </a:pPr>
            <a:r>
              <a:rPr lang="fr-FR" sz="2000" dirty="0"/>
              <a:t>3 traversées réussies</a:t>
            </a:r>
          </a:p>
          <a:p>
            <a:pPr>
              <a:spcBef>
                <a:spcPts val="0"/>
              </a:spcBef>
            </a:pPr>
            <a:r>
              <a:rPr lang="fr-FR" sz="2000" dirty="0"/>
              <a:t>3 rétractations</a:t>
            </a:r>
          </a:p>
        </p:txBody>
      </p:sp>
      <p:pic>
        <p:nvPicPr>
          <p:cNvPr id="6" name="Picture 4" descr="Pin page">
            <a:extLst>
              <a:ext uri="{FF2B5EF4-FFF2-40B4-BE49-F238E27FC236}">
                <a16:creationId xmlns:a16="http://schemas.microsoft.com/office/drawing/2014/main" id="{F43D6307-9515-734C-66D3-67C883994CD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rot="21362600">
            <a:off x="945368" y="2273539"/>
            <a:ext cx="918243" cy="560128"/>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plein air, arbre, plante, herbe&#10;&#10;Le contenu généré par l’IA peut être incorrect.">
            <a:extLst>
              <a:ext uri="{FF2B5EF4-FFF2-40B4-BE49-F238E27FC236}">
                <a16:creationId xmlns:a16="http://schemas.microsoft.com/office/drawing/2014/main" id="{3C33D991-04D1-D29E-3D40-6D64EB64DC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2513" y="3048121"/>
            <a:ext cx="3416327" cy="2562245"/>
          </a:xfrm>
          <a:prstGeom prst="roundRect">
            <a:avLst>
              <a:gd name="adj" fmla="val 6728"/>
            </a:avLst>
          </a:prstGeom>
          <a:effectLst>
            <a:outerShdw blurRad="50800" dist="38100" dir="2700000" algn="tl" rotWithShape="0">
              <a:prstClr val="black">
                <a:alpha val="40000"/>
              </a:prstClr>
            </a:outerShdw>
          </a:effectLst>
        </p:spPr>
      </p:pic>
      <p:pic>
        <p:nvPicPr>
          <p:cNvPr id="15" name="Image 14" descr="Une image contenant plein air, tunnel ferroviaire, pont, grotte&#10;&#10;Le contenu généré par l’IA peut être incorrect.">
            <a:extLst>
              <a:ext uri="{FF2B5EF4-FFF2-40B4-BE49-F238E27FC236}">
                <a16:creationId xmlns:a16="http://schemas.microsoft.com/office/drawing/2014/main" id="{7CA2653C-D8F9-181C-5720-66AAF58371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9364" y="3048122"/>
            <a:ext cx="3834455" cy="2875841"/>
          </a:xfrm>
          <a:prstGeom prst="roundRect">
            <a:avLst>
              <a:gd name="adj" fmla="val 5066"/>
            </a:avLst>
          </a:prstGeom>
          <a:effectLst>
            <a:outerShdw blurRad="50800" dist="38100" dir="2700000" algn="tl" rotWithShape="0">
              <a:prstClr val="black">
                <a:alpha val="40000"/>
              </a:prstClr>
            </a:outerShdw>
          </a:effectLst>
        </p:spPr>
      </p:pic>
      <p:pic>
        <p:nvPicPr>
          <p:cNvPr id="12" name="Image 11" descr="Une image contenant plein air, sol, herbe, toile&#10;&#10;Le contenu généré par l’IA peut être incorrect.">
            <a:extLst>
              <a:ext uri="{FF2B5EF4-FFF2-40B4-BE49-F238E27FC236}">
                <a16:creationId xmlns:a16="http://schemas.microsoft.com/office/drawing/2014/main" id="{8E3034FC-610B-9A65-354C-74406877C6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3002761" y="4426425"/>
            <a:ext cx="2645381" cy="1984036"/>
          </a:xfrm>
          <a:prstGeom prst="roundRect">
            <a:avLst>
              <a:gd name="adj" fmla="val 4780"/>
            </a:avLst>
          </a:prstGeom>
          <a:effectLst>
            <a:outerShdw blurRad="50800" dist="38100" dir="2700000" algn="tl" rotWithShape="0">
              <a:prstClr val="black">
                <a:alpha val="40000"/>
              </a:prstClr>
            </a:outerShdw>
          </a:effectLst>
        </p:spPr>
      </p:pic>
      <p:sp>
        <p:nvSpPr>
          <p:cNvPr id="14" name="Titre 1">
            <a:extLst>
              <a:ext uri="{FF2B5EF4-FFF2-40B4-BE49-F238E27FC236}">
                <a16:creationId xmlns:a16="http://schemas.microsoft.com/office/drawing/2014/main" id="{688A77A4-77EA-99F4-94C2-705E1FA9591B}"/>
              </a:ext>
            </a:extLst>
          </p:cNvPr>
          <p:cNvSpPr>
            <a:spLocks noGrp="1"/>
          </p:cNvSpPr>
          <p:nvPr>
            <p:ph type="title"/>
          </p:nvPr>
        </p:nvSpPr>
        <p:spPr>
          <a:xfrm>
            <a:off x="2373006" y="98032"/>
            <a:ext cx="9744211" cy="593904"/>
          </a:xfrm>
        </p:spPr>
        <p:txBody>
          <a:bodyPr>
            <a:normAutofit fontScale="90000"/>
          </a:bodyPr>
          <a:lstStyle/>
          <a:p>
            <a:r>
              <a:rPr lang="fr-FR" dirty="0"/>
              <a:t>Détections et utilisation des ouvrages par les sangliers</a:t>
            </a:r>
          </a:p>
        </p:txBody>
      </p:sp>
      <p:sp>
        <p:nvSpPr>
          <p:cNvPr id="16" name="Espace réservé du texte 3">
            <a:extLst>
              <a:ext uri="{FF2B5EF4-FFF2-40B4-BE49-F238E27FC236}">
                <a16:creationId xmlns:a16="http://schemas.microsoft.com/office/drawing/2014/main" id="{2033CE0A-296D-BC5D-F7A0-C104722CCAC0}"/>
              </a:ext>
            </a:extLst>
          </p:cNvPr>
          <p:cNvSpPr>
            <a:spLocks noGrp="1"/>
          </p:cNvSpPr>
          <p:nvPr>
            <p:ph type="body" sz="quarter" idx="20"/>
          </p:nvPr>
        </p:nvSpPr>
        <p:spPr>
          <a:xfrm>
            <a:off x="69729" y="58434"/>
            <a:ext cx="1875802" cy="673100"/>
          </a:xfrm>
        </p:spPr>
        <p:txBody>
          <a:bodyPr/>
          <a:lstStyle/>
          <a:p>
            <a:r>
              <a:rPr lang="fr-FR" sz="2400" dirty="0"/>
              <a:t>Ouvrages</a:t>
            </a:r>
          </a:p>
        </p:txBody>
      </p:sp>
    </p:spTree>
    <p:extLst>
      <p:ext uri="{BB962C8B-B14F-4D97-AF65-F5344CB8AC3E}">
        <p14:creationId xmlns:p14="http://schemas.microsoft.com/office/powerpoint/2010/main" val="1999872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056C5-4C67-A244-80E7-04CC867003FC}"/>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59B2102-8A4C-CE13-70D1-F626C40ECEF1}"/>
              </a:ext>
            </a:extLst>
          </p:cNvPr>
          <p:cNvSpPr>
            <a:spLocks noGrp="1"/>
          </p:cNvSpPr>
          <p:nvPr>
            <p:ph type="body" sz="quarter" idx="20"/>
          </p:nvPr>
        </p:nvSpPr>
        <p:spPr/>
        <p:txBody>
          <a:bodyPr/>
          <a:lstStyle/>
          <a:p>
            <a:r>
              <a:rPr lang="fr-FR" dirty="0"/>
              <a:t>Résultats des analyses statistiques</a:t>
            </a:r>
          </a:p>
        </p:txBody>
      </p:sp>
    </p:spTree>
    <p:extLst>
      <p:ext uri="{BB962C8B-B14F-4D97-AF65-F5344CB8AC3E}">
        <p14:creationId xmlns:p14="http://schemas.microsoft.com/office/powerpoint/2010/main" val="377719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40C6129-345B-B6D2-DC18-D2DC33145F6F}"/>
              </a:ext>
            </a:extLst>
          </p:cNvPr>
          <p:cNvSpPr>
            <a:spLocks noGrp="1"/>
          </p:cNvSpPr>
          <p:nvPr>
            <p:ph type="body" sz="quarter" idx="20"/>
          </p:nvPr>
        </p:nvSpPr>
        <p:spPr/>
        <p:txBody>
          <a:bodyPr/>
          <a:lstStyle/>
          <a:p>
            <a:r>
              <a:rPr lang="fr-FR" dirty="0"/>
              <a:t>Contexte</a:t>
            </a:r>
          </a:p>
        </p:txBody>
      </p:sp>
    </p:spTree>
    <p:extLst>
      <p:ext uri="{BB962C8B-B14F-4D97-AF65-F5344CB8AC3E}">
        <p14:creationId xmlns:p14="http://schemas.microsoft.com/office/powerpoint/2010/main" val="2710009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2162-996B-8771-7101-1AE139FE439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9DE5D1E-F1EE-4B60-1208-ED2F01231651}"/>
              </a:ext>
            </a:extLst>
          </p:cNvPr>
          <p:cNvSpPr/>
          <p:nvPr/>
        </p:nvSpPr>
        <p:spPr>
          <a:xfrm>
            <a:off x="0" y="0"/>
            <a:ext cx="12192000" cy="474562"/>
          </a:xfrm>
          <a:prstGeom prst="rect">
            <a:avLst/>
          </a:prstGeom>
          <a:solidFill>
            <a:srgbClr val="00587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sp>
        <p:nvSpPr>
          <p:cNvPr id="15" name="ZoneTexte 14">
            <a:extLst>
              <a:ext uri="{FF2B5EF4-FFF2-40B4-BE49-F238E27FC236}">
                <a16:creationId xmlns:a16="http://schemas.microsoft.com/office/drawing/2014/main" id="{44018481-D639-DF91-2642-458AA0CC425F}"/>
              </a:ext>
            </a:extLst>
          </p:cNvPr>
          <p:cNvSpPr txBox="1"/>
          <p:nvPr/>
        </p:nvSpPr>
        <p:spPr>
          <a:xfrm>
            <a:off x="1930" y="70703"/>
            <a:ext cx="11717614" cy="400110"/>
          </a:xfrm>
          <a:prstGeom prst="rect">
            <a:avLst/>
          </a:prstGeom>
          <a:noFill/>
        </p:spPr>
        <p:txBody>
          <a:bodyPr wrap="square">
            <a:spAutoFit/>
          </a:bodyPr>
          <a:lstStyle/>
          <a:p>
            <a:r>
              <a:rPr lang="fr-FR" sz="2000" dirty="0">
                <a:solidFill>
                  <a:schemeClr val="bg1"/>
                </a:solidFill>
              </a:rPr>
              <a:t>Facteurs explicatifs ayant un effet significatif</a:t>
            </a:r>
          </a:p>
        </p:txBody>
      </p:sp>
      <p:sp>
        <p:nvSpPr>
          <p:cNvPr id="16" name="Rectangle 15">
            <a:extLst>
              <a:ext uri="{FF2B5EF4-FFF2-40B4-BE49-F238E27FC236}">
                <a16:creationId xmlns:a16="http://schemas.microsoft.com/office/drawing/2014/main" id="{72AE8F1A-2299-E190-CA5C-B23E434F5023}"/>
              </a:ext>
            </a:extLst>
          </p:cNvPr>
          <p:cNvSpPr/>
          <p:nvPr/>
        </p:nvSpPr>
        <p:spPr>
          <a:xfrm>
            <a:off x="10459841" y="5083397"/>
            <a:ext cx="1736202" cy="1774603"/>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sp>
        <p:nvSpPr>
          <p:cNvPr id="21" name="Rectangle 20">
            <a:extLst>
              <a:ext uri="{FF2B5EF4-FFF2-40B4-BE49-F238E27FC236}">
                <a16:creationId xmlns:a16="http://schemas.microsoft.com/office/drawing/2014/main" id="{3086FCB9-D7FA-8250-DCAC-263F11815748}"/>
              </a:ext>
            </a:extLst>
          </p:cNvPr>
          <p:cNvSpPr/>
          <p:nvPr/>
        </p:nvSpPr>
        <p:spPr>
          <a:xfrm>
            <a:off x="68983" y="5086461"/>
            <a:ext cx="1736202" cy="1774603"/>
          </a:xfrm>
          <a:prstGeom prst="rect">
            <a:avLst/>
          </a:prstGeom>
          <a:solidFill>
            <a:srgbClr val="F5F2E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graphicFrame>
        <p:nvGraphicFramePr>
          <p:cNvPr id="10" name="Tableau 9">
            <a:extLst>
              <a:ext uri="{FF2B5EF4-FFF2-40B4-BE49-F238E27FC236}">
                <a16:creationId xmlns:a16="http://schemas.microsoft.com/office/drawing/2014/main" id="{5DB66E98-4DDD-5E60-F8E2-7B40E74D8977}"/>
              </a:ext>
            </a:extLst>
          </p:cNvPr>
          <p:cNvGraphicFramePr>
            <a:graphicFrameLocks noGrp="1"/>
          </p:cNvGraphicFramePr>
          <p:nvPr>
            <p:extLst>
              <p:ext uri="{D42A27DB-BD31-4B8C-83A1-F6EECF244321}">
                <p14:modId xmlns:p14="http://schemas.microsoft.com/office/powerpoint/2010/main" val="3538279692"/>
              </p:ext>
            </p:extLst>
          </p:nvPr>
        </p:nvGraphicFramePr>
        <p:xfrm>
          <a:off x="273706" y="516716"/>
          <a:ext cx="11717614" cy="6285545"/>
        </p:xfrm>
        <a:graphic>
          <a:graphicData uri="http://schemas.openxmlformats.org/drawingml/2006/table">
            <a:tbl>
              <a:tblPr firstRow="1" firstCol="1" bandRow="1">
                <a:tableStyleId>{8799B23B-EC83-4686-B30A-512413B5E67A}</a:tableStyleId>
              </a:tblPr>
              <a:tblGrid>
                <a:gridCol w="2206439">
                  <a:extLst>
                    <a:ext uri="{9D8B030D-6E8A-4147-A177-3AD203B41FA5}">
                      <a16:colId xmlns:a16="http://schemas.microsoft.com/office/drawing/2014/main" val="3440903447"/>
                    </a:ext>
                  </a:extLst>
                </a:gridCol>
                <a:gridCol w="3441083">
                  <a:extLst>
                    <a:ext uri="{9D8B030D-6E8A-4147-A177-3AD203B41FA5}">
                      <a16:colId xmlns:a16="http://schemas.microsoft.com/office/drawing/2014/main" val="1763299743"/>
                    </a:ext>
                  </a:extLst>
                </a:gridCol>
                <a:gridCol w="1234153">
                  <a:extLst>
                    <a:ext uri="{9D8B030D-6E8A-4147-A177-3AD203B41FA5}">
                      <a16:colId xmlns:a16="http://schemas.microsoft.com/office/drawing/2014/main" val="104527827"/>
                    </a:ext>
                  </a:extLst>
                </a:gridCol>
                <a:gridCol w="1234153">
                  <a:extLst>
                    <a:ext uri="{9D8B030D-6E8A-4147-A177-3AD203B41FA5}">
                      <a16:colId xmlns:a16="http://schemas.microsoft.com/office/drawing/2014/main" val="777295084"/>
                    </a:ext>
                  </a:extLst>
                </a:gridCol>
                <a:gridCol w="1234153">
                  <a:extLst>
                    <a:ext uri="{9D8B030D-6E8A-4147-A177-3AD203B41FA5}">
                      <a16:colId xmlns:a16="http://schemas.microsoft.com/office/drawing/2014/main" val="3060166722"/>
                    </a:ext>
                  </a:extLst>
                </a:gridCol>
                <a:gridCol w="1234153">
                  <a:extLst>
                    <a:ext uri="{9D8B030D-6E8A-4147-A177-3AD203B41FA5}">
                      <a16:colId xmlns:a16="http://schemas.microsoft.com/office/drawing/2014/main" val="1665385050"/>
                    </a:ext>
                  </a:extLst>
                </a:gridCol>
                <a:gridCol w="1133480">
                  <a:extLst>
                    <a:ext uri="{9D8B030D-6E8A-4147-A177-3AD203B41FA5}">
                      <a16:colId xmlns:a16="http://schemas.microsoft.com/office/drawing/2014/main" val="1327279862"/>
                    </a:ext>
                  </a:extLst>
                </a:gridCol>
              </a:tblGrid>
              <a:tr h="386879">
                <a:tc rowSpan="3">
                  <a:txBody>
                    <a:bodyPr/>
                    <a:lstStyle/>
                    <a:p>
                      <a:pPr algn="ctr">
                        <a:spcBef>
                          <a:spcPts val="400"/>
                        </a:spcBef>
                        <a:spcAft>
                          <a:spcPts val="400"/>
                        </a:spcAft>
                        <a:buNone/>
                      </a:pPr>
                      <a:r>
                        <a:rPr lang="fr-FR" sz="1600" dirty="0">
                          <a:effectLst/>
                        </a:rPr>
                        <a:t>Type de facteur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tc rowSpan="3">
                  <a:txBody>
                    <a:bodyPr/>
                    <a:lstStyle/>
                    <a:p>
                      <a:pPr algn="ctr">
                        <a:spcBef>
                          <a:spcPts val="400"/>
                        </a:spcBef>
                        <a:spcAft>
                          <a:spcPts val="400"/>
                        </a:spcAft>
                        <a:buNone/>
                      </a:pPr>
                      <a:r>
                        <a:rPr lang="fr-FR" sz="1600" dirty="0">
                          <a:effectLst/>
                        </a:rPr>
                        <a:t>Facteur</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tc rowSpan="2" gridSpan="2">
                  <a:txBody>
                    <a:bodyPr/>
                    <a:lstStyle/>
                    <a:p>
                      <a:pPr algn="ctr">
                        <a:spcBef>
                          <a:spcPts val="400"/>
                        </a:spcBef>
                        <a:spcAft>
                          <a:spcPts val="400"/>
                        </a:spcAft>
                        <a:buNone/>
                      </a:pPr>
                      <a:r>
                        <a:rPr lang="fr-FR" sz="1600" dirty="0">
                          <a:effectLst/>
                        </a:rPr>
                        <a:t>Collisions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rowSpan="2" hMerge="1">
                  <a:txBody>
                    <a:bodyPr/>
                    <a:lstStyle/>
                    <a:p>
                      <a:endParaRPr lang="fr-F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gridSpan="3">
                  <a:txBody>
                    <a:bodyPr/>
                    <a:lstStyle/>
                    <a:p>
                      <a:pPr algn="ctr">
                        <a:spcBef>
                          <a:spcPts val="400"/>
                        </a:spcBef>
                        <a:spcAft>
                          <a:spcPts val="400"/>
                        </a:spcAft>
                        <a:buNone/>
                      </a:pPr>
                      <a:r>
                        <a:rPr lang="fr-FR" sz="1600" dirty="0">
                          <a:effectLst/>
                        </a:rPr>
                        <a:t>Ouvrages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363858715"/>
                  </a:ext>
                </a:extLst>
              </a:tr>
              <a:tr h="311745">
                <a:tc vMerge="1">
                  <a:txBody>
                    <a:bodyPr/>
                    <a:lstStyle/>
                    <a:p>
                      <a:endParaRPr lang="fr-FR"/>
                    </a:p>
                  </a:txBody>
                  <a:tcPr/>
                </a:tc>
                <a:tc vMerge="1">
                  <a:txBody>
                    <a:bodyPr/>
                    <a:lstStyle/>
                    <a:p>
                      <a:endParaRPr lang="fr-FR"/>
                    </a:p>
                  </a:txBody>
                  <a:tcPr/>
                </a:tc>
                <a:tc gridSpan="2" vMerge="1">
                  <a:txBody>
                    <a:bodyPr/>
                    <a:lstStyle/>
                    <a:p>
                      <a:endParaRPr lang="fr-F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vMerge="1">
                  <a:txBody>
                    <a:bodyPr/>
                    <a:lstStyle/>
                    <a:p>
                      <a:endParaRPr lang="fr-F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gridSpan="2">
                  <a:txBody>
                    <a:bodyPr/>
                    <a:lstStyle/>
                    <a:p>
                      <a:pPr algn="ctr">
                        <a:spcBef>
                          <a:spcPts val="400"/>
                        </a:spcBef>
                        <a:spcAft>
                          <a:spcPts val="400"/>
                        </a:spcAft>
                        <a:buNone/>
                      </a:pPr>
                      <a:r>
                        <a:rPr lang="fr-FR" sz="1600">
                          <a:effectLst/>
                        </a:rPr>
                        <a:t>Détections</a:t>
                      </a:r>
                      <a:endParaRPr lang="fr-FR" sz="160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tc hMerge="1">
                  <a:txBody>
                    <a:bodyPr/>
                    <a:lstStyle/>
                    <a:p>
                      <a:endParaRPr lang="fr-FR"/>
                    </a:p>
                  </a:txBody>
                  <a:tcPr/>
                </a:tc>
                <a:tc>
                  <a:txBody>
                    <a:bodyPr/>
                    <a:lstStyle/>
                    <a:p>
                      <a:pPr algn="ctr">
                        <a:spcBef>
                          <a:spcPts val="400"/>
                        </a:spcBef>
                        <a:spcAft>
                          <a:spcPts val="400"/>
                        </a:spcAft>
                        <a:buNone/>
                      </a:pPr>
                      <a:r>
                        <a:rPr lang="fr-FR" sz="1600" dirty="0">
                          <a:effectLst/>
                        </a:rPr>
                        <a:t>Traversées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8854942"/>
                  </a:ext>
                </a:extLst>
              </a:tr>
              <a:tr h="347241">
                <a:tc vMerge="1">
                  <a:txBody>
                    <a:bodyPr/>
                    <a:lstStyle/>
                    <a:p>
                      <a:endParaRPr lang="fr-FR"/>
                    </a:p>
                  </a:txBody>
                  <a:tcPr/>
                </a:tc>
                <a:tc vMerge="1">
                  <a:txBody>
                    <a:bodyPr/>
                    <a:lstStyle/>
                    <a:p>
                      <a:endParaRPr lang="fr-FR"/>
                    </a:p>
                  </a:txBody>
                  <a:tcPr/>
                </a:tc>
                <a:tc>
                  <a:txBody>
                    <a:bodyPr/>
                    <a:lstStyle/>
                    <a:p>
                      <a:pPr algn="ctr">
                        <a:spcBef>
                          <a:spcPts val="400"/>
                        </a:spcBef>
                        <a:spcAft>
                          <a:spcPts val="400"/>
                        </a:spcAft>
                        <a:buNone/>
                      </a:pPr>
                      <a:r>
                        <a:rPr lang="fr-FR" sz="1600" dirty="0">
                          <a:effectLst/>
                        </a:rPr>
                        <a:t>Cervidés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tc>
                  <a:txBody>
                    <a:bodyPr/>
                    <a:lstStyle/>
                    <a:p>
                      <a:pPr algn="ctr">
                        <a:spcBef>
                          <a:spcPts val="400"/>
                        </a:spcBef>
                        <a:spcAft>
                          <a:spcPts val="400"/>
                        </a:spcAft>
                        <a:buNone/>
                      </a:pPr>
                      <a:r>
                        <a:rPr lang="fr-FR" sz="1600" dirty="0">
                          <a:effectLst/>
                        </a:rPr>
                        <a:t>Sanglier</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tc>
                  <a:txBody>
                    <a:bodyPr/>
                    <a:lstStyle/>
                    <a:p>
                      <a:pPr algn="ctr">
                        <a:spcBef>
                          <a:spcPts val="400"/>
                        </a:spcBef>
                        <a:spcAft>
                          <a:spcPts val="400"/>
                        </a:spcAft>
                        <a:buNone/>
                      </a:pPr>
                      <a:r>
                        <a:rPr lang="fr-FR" sz="1600" dirty="0">
                          <a:effectLst/>
                        </a:rPr>
                        <a:t>Chevreuil</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tc>
                  <a:txBody>
                    <a:bodyPr/>
                    <a:lstStyle/>
                    <a:p>
                      <a:pPr algn="ctr">
                        <a:spcBef>
                          <a:spcPts val="400"/>
                        </a:spcBef>
                        <a:spcAft>
                          <a:spcPts val="400"/>
                        </a:spcAft>
                        <a:buNone/>
                      </a:pPr>
                      <a:r>
                        <a:rPr lang="fr-FR" sz="1600" dirty="0">
                          <a:effectLst/>
                        </a:rPr>
                        <a:t>Sanglier</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tc>
                  <a:txBody>
                    <a:bodyPr/>
                    <a:lstStyle/>
                    <a:p>
                      <a:pPr algn="ctr">
                        <a:spcBef>
                          <a:spcPts val="400"/>
                        </a:spcBef>
                        <a:spcAft>
                          <a:spcPts val="400"/>
                        </a:spcAft>
                        <a:buNone/>
                      </a:pPr>
                      <a:r>
                        <a:rPr lang="fr-FR" sz="1600" dirty="0">
                          <a:effectLst/>
                        </a:rPr>
                        <a:t>Chevreuil</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866452582"/>
                  </a:ext>
                </a:extLst>
              </a:tr>
              <a:tr h="396000">
                <a:tc rowSpan="3">
                  <a:txBody>
                    <a:bodyPr/>
                    <a:lstStyle/>
                    <a:p>
                      <a:pPr algn="ctr">
                        <a:spcBef>
                          <a:spcPts val="400"/>
                        </a:spcBef>
                        <a:spcAft>
                          <a:spcPts val="400"/>
                        </a:spcAft>
                        <a:buNone/>
                      </a:pPr>
                      <a:r>
                        <a:rPr lang="fr-FR" sz="1600" b="0" dirty="0">
                          <a:effectLst/>
                        </a:rPr>
                        <a:t>Paysagers</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solidFill>
                      <a:schemeClr val="accent3">
                        <a:lumMod val="20000"/>
                        <a:lumOff val="80000"/>
                      </a:schemeClr>
                    </a:solidFill>
                  </a:tcPr>
                </a:tc>
                <a:tc>
                  <a:txBody>
                    <a:bodyPr/>
                    <a:lstStyle/>
                    <a:p>
                      <a:pPr algn="ctr">
                        <a:spcBef>
                          <a:spcPts val="400"/>
                        </a:spcBef>
                        <a:spcAft>
                          <a:spcPts val="400"/>
                        </a:spcAft>
                        <a:buNone/>
                      </a:pPr>
                      <a:r>
                        <a:rPr lang="fr-FR" sz="1600" dirty="0">
                          <a:effectLst/>
                        </a:rPr>
                        <a:t>% Milieux forestiers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solidFill>
                      <a:schemeClr val="accent3">
                        <a:lumMod val="20000"/>
                        <a:lumOff val="80000"/>
                      </a:schemeClr>
                    </a:solidFill>
                  </a:tcPr>
                </a:tc>
                <a:tc>
                  <a:txBody>
                    <a:bodyPr/>
                    <a:lstStyle/>
                    <a:p>
                      <a:pPr algn="ctr">
                        <a:spcBef>
                          <a:spcPts val="400"/>
                        </a:spcBef>
                        <a:spcAft>
                          <a:spcPts val="400"/>
                        </a:spcAft>
                        <a:buNone/>
                      </a:pPr>
                      <a:r>
                        <a:rPr lang="fr-FR" sz="1600" b="1" dirty="0">
                          <a:effectLst/>
                        </a:rPr>
                        <a:t>+ 3 %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solidFill>
                      <a:schemeClr val="accent3">
                        <a:lumMod val="20000"/>
                        <a:lumOff val="80000"/>
                      </a:schemeClr>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solidFill>
                      <a:schemeClr val="accent3">
                        <a:lumMod val="20000"/>
                        <a:lumOff val="80000"/>
                      </a:schemeClr>
                    </a:solidFill>
                  </a:tcPr>
                </a:tc>
                <a:tc>
                  <a:txBody>
                    <a:bodyPr/>
                    <a:lstStyle/>
                    <a:p>
                      <a:pPr algn="ctr">
                        <a:spcBef>
                          <a:spcPts val="400"/>
                        </a:spcBef>
                        <a:spcAft>
                          <a:spcPts val="400"/>
                        </a:spcAft>
                        <a:buNone/>
                      </a:pPr>
                      <a:r>
                        <a:rPr lang="fr-FR" sz="1600" b="1" dirty="0">
                          <a:effectLst/>
                        </a:rPr>
                        <a:t>- 3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T w="38100" cap="flat" cmpd="sng" algn="ctr">
                      <a:solidFill>
                        <a:schemeClr val="accent3"/>
                      </a:solidFill>
                      <a:prstDash val="solid"/>
                      <a:round/>
                      <a:headEnd type="none" w="med" len="med"/>
                      <a:tailEnd type="none" w="med" len="med"/>
                    </a:lnT>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solidFill>
                      <a:schemeClr val="accent3">
                        <a:lumMod val="20000"/>
                        <a:lumOff val="80000"/>
                      </a:schemeClr>
                    </a:solidFill>
                  </a:tcPr>
                </a:tc>
                <a:extLst>
                  <a:ext uri="{0D108BD9-81ED-4DB2-BD59-A6C34878D82A}">
                    <a16:rowId xmlns:a16="http://schemas.microsoft.com/office/drawing/2014/main" val="3578294183"/>
                  </a:ext>
                </a:extLst>
              </a:tr>
              <a:tr h="396000">
                <a:tc vMerge="1">
                  <a:txBody>
                    <a:bodyPr/>
                    <a:lstStyle/>
                    <a:p>
                      <a:endParaRPr lang="fr-FR"/>
                    </a:p>
                  </a:txBody>
                  <a:tcPr/>
                </a:tc>
                <a:tc>
                  <a:txBody>
                    <a:bodyPr/>
                    <a:lstStyle/>
                    <a:p>
                      <a:pPr algn="ctr">
                        <a:spcBef>
                          <a:spcPts val="400"/>
                        </a:spcBef>
                        <a:spcAft>
                          <a:spcPts val="400"/>
                        </a:spcAft>
                        <a:buNone/>
                      </a:pPr>
                      <a:r>
                        <a:rPr lang="fr-FR" sz="1600" dirty="0">
                          <a:effectLst/>
                        </a:rPr>
                        <a:t>% Milieux ouverts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b="1" dirty="0">
                          <a:effectLst/>
                        </a:rPr>
                        <a:t>+ 4 %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704910938"/>
                  </a:ext>
                </a:extLst>
              </a:tr>
              <a:tr h="396000">
                <a:tc vMerge="1">
                  <a:txBody>
                    <a:bodyPr/>
                    <a:lstStyle/>
                    <a:p>
                      <a:endParaRPr lang="fr-FR"/>
                    </a:p>
                  </a:txBody>
                  <a:tcPr/>
                </a:tc>
                <a:tc>
                  <a:txBody>
                    <a:bodyPr/>
                    <a:lstStyle/>
                    <a:p>
                      <a:pPr algn="ctr">
                        <a:spcBef>
                          <a:spcPts val="400"/>
                        </a:spcBef>
                        <a:spcAft>
                          <a:spcPts val="400"/>
                        </a:spcAft>
                        <a:buNone/>
                      </a:pPr>
                      <a:r>
                        <a:rPr lang="fr-FR" sz="1600" dirty="0">
                          <a:effectLst/>
                        </a:rPr>
                        <a:t>Différence de % milieux cultivés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b="1" dirty="0">
                          <a:effectLst/>
                        </a:rPr>
                        <a:t>+ 1 %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chemeClr val="accent3">
                        <a:lumMod val="20000"/>
                        <a:lumOff val="80000"/>
                      </a:schemeClr>
                    </a:solidFill>
                  </a:tcPr>
                </a:tc>
                <a:tc>
                  <a:txBody>
                    <a:bodyPr/>
                    <a:lstStyle/>
                    <a:p>
                      <a:pPr algn="ctr">
                        <a:spcBef>
                          <a:spcPts val="400"/>
                        </a:spcBef>
                        <a:spcAft>
                          <a:spcPts val="400"/>
                        </a:spcAft>
                        <a:buNone/>
                      </a:pPr>
                      <a:r>
                        <a:rPr lang="fr-FR" sz="1600" b="1" dirty="0">
                          <a:effectLst/>
                        </a:rPr>
                        <a:t>+ 13 %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2063762516"/>
                  </a:ext>
                </a:extLst>
              </a:tr>
              <a:tr h="396000">
                <a:tc>
                  <a:txBody>
                    <a:bodyPr/>
                    <a:lstStyle/>
                    <a:p>
                      <a:pPr algn="ctr">
                        <a:spcBef>
                          <a:spcPts val="400"/>
                        </a:spcBef>
                        <a:spcAft>
                          <a:spcPts val="400"/>
                        </a:spcAft>
                        <a:buNone/>
                      </a:pPr>
                      <a:r>
                        <a:rPr lang="fr-FR" sz="1600" b="0" dirty="0">
                          <a:effectLst/>
                        </a:rPr>
                        <a:t>Connectivité</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tcPr>
                </a:tc>
                <a:tc>
                  <a:txBody>
                    <a:bodyPr/>
                    <a:lstStyle/>
                    <a:p>
                      <a:pPr algn="ctr">
                        <a:spcBef>
                          <a:spcPts val="400"/>
                        </a:spcBef>
                        <a:spcAft>
                          <a:spcPts val="400"/>
                        </a:spcAft>
                        <a:buNone/>
                      </a:pPr>
                      <a:r>
                        <a:rPr lang="fr-FR" sz="1600" dirty="0">
                          <a:effectLst/>
                        </a:rPr>
                        <a:t>Connectivité (chevreuil)</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rgbClr val="F5F2EE"/>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rgbClr val="F5F2EE"/>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rgbClr val="F5F2EE"/>
                    </a:solidFill>
                  </a:tcPr>
                </a:tc>
                <a:tc>
                  <a:txBody>
                    <a:bodyPr/>
                    <a:lstStyle/>
                    <a:p>
                      <a:pPr algn="ctr">
                        <a:spcBef>
                          <a:spcPts val="400"/>
                        </a:spcBef>
                        <a:spcAft>
                          <a:spcPts val="400"/>
                        </a:spcAft>
                        <a:buNone/>
                      </a:pPr>
                      <a:r>
                        <a:rPr lang="fr-FR" sz="1600" b="1" dirty="0">
                          <a:effectLst/>
                        </a:rPr>
                        <a:t>+</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rgbClr val="F5F2EE"/>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BlToTr w="9525" cap="flat" cmpd="sng" algn="ctr">
                      <a:solidFill>
                        <a:schemeClr val="tx1">
                          <a:lumMod val="40000"/>
                          <a:lumOff val="60000"/>
                        </a:schemeClr>
                      </a:solidFill>
                      <a:prstDash val="solid"/>
                      <a:round/>
                      <a:headEnd type="none" w="med" len="med"/>
                      <a:tailEnd type="none" w="med" len="med"/>
                    </a:lnBlToTr>
                    <a:solidFill>
                      <a:srgbClr val="F5F2EE"/>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rgbClr val="F5F2EE"/>
                    </a:solidFill>
                  </a:tcPr>
                </a:tc>
                <a:extLst>
                  <a:ext uri="{0D108BD9-81ED-4DB2-BD59-A6C34878D82A}">
                    <a16:rowId xmlns:a16="http://schemas.microsoft.com/office/drawing/2014/main" val="1194545872"/>
                  </a:ext>
                </a:extLst>
              </a:tr>
              <a:tr h="396000">
                <a:tc rowSpan="3">
                  <a:txBody>
                    <a:bodyPr/>
                    <a:lstStyle/>
                    <a:p>
                      <a:pPr algn="ctr">
                        <a:spcBef>
                          <a:spcPts val="400"/>
                        </a:spcBef>
                        <a:spcAft>
                          <a:spcPts val="400"/>
                        </a:spcAft>
                        <a:buNone/>
                      </a:pPr>
                      <a:r>
                        <a:rPr lang="fr-FR" sz="1600" b="0" dirty="0">
                          <a:effectLst/>
                        </a:rPr>
                        <a:t>Anthropique – relatif aux routes</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effectLst/>
                        </a:rPr>
                        <a:t>Nombre moyen de véhicules/jour</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2609509348"/>
                  </a:ext>
                </a:extLst>
              </a:tr>
              <a:tr h="396000">
                <a:tc vMerge="1">
                  <a:txBody>
                    <a:bodyPr/>
                    <a:lstStyle/>
                    <a:p>
                      <a:endParaRPr lang="fr-FR"/>
                    </a:p>
                  </a:txBody>
                  <a:tcPr/>
                </a:tc>
                <a:tc>
                  <a:txBody>
                    <a:bodyPr/>
                    <a:lstStyle/>
                    <a:p>
                      <a:pPr algn="ctr">
                        <a:spcBef>
                          <a:spcPts val="400"/>
                        </a:spcBef>
                        <a:spcAft>
                          <a:spcPts val="400"/>
                        </a:spcAft>
                        <a:buNone/>
                      </a:pPr>
                      <a:r>
                        <a:rPr lang="fr-FR" sz="1600" dirty="0">
                          <a:effectLst/>
                        </a:rPr>
                        <a:t>Distance à une route primaire</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b="1" dirty="0">
                          <a:effectLst/>
                        </a:rPr>
                        <a:t>+</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extLst>
                  <a:ext uri="{0D108BD9-81ED-4DB2-BD59-A6C34878D82A}">
                    <a16:rowId xmlns:a16="http://schemas.microsoft.com/office/drawing/2014/main" val="840072050"/>
                  </a:ext>
                </a:extLst>
              </a:tr>
              <a:tr h="396000">
                <a:tc vMerge="1">
                  <a:txBody>
                    <a:bodyPr/>
                    <a:lstStyle/>
                    <a:p>
                      <a:endParaRPr lang="fr-FR"/>
                    </a:p>
                  </a:txBody>
                  <a:tcPr/>
                </a:tc>
                <a:tc>
                  <a:txBody>
                    <a:bodyPr/>
                    <a:lstStyle/>
                    <a:p>
                      <a:pPr algn="ctr">
                        <a:spcBef>
                          <a:spcPts val="400"/>
                        </a:spcBef>
                        <a:spcAft>
                          <a:spcPts val="400"/>
                        </a:spcAft>
                        <a:buNone/>
                      </a:pPr>
                      <a:r>
                        <a:rPr lang="fr-FR" sz="1600" dirty="0">
                          <a:effectLst/>
                        </a:rPr>
                        <a:t>% Routes primaires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b="1" dirty="0">
                          <a:effectLst/>
                        </a:rPr>
                        <a:t>+</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extLst>
                  <a:ext uri="{0D108BD9-81ED-4DB2-BD59-A6C34878D82A}">
                    <a16:rowId xmlns:a16="http://schemas.microsoft.com/office/drawing/2014/main" val="3078182354"/>
                  </a:ext>
                </a:extLst>
              </a:tr>
              <a:tr h="396000">
                <a:tc>
                  <a:txBody>
                    <a:bodyPr/>
                    <a:lstStyle/>
                    <a:p>
                      <a:pPr algn="ctr">
                        <a:spcBef>
                          <a:spcPts val="400"/>
                        </a:spcBef>
                        <a:spcAft>
                          <a:spcPts val="400"/>
                        </a:spcAft>
                        <a:buNone/>
                      </a:pPr>
                      <a:r>
                        <a:rPr lang="fr-FR" sz="1600" b="0" dirty="0">
                          <a:effectLst/>
                        </a:rPr>
                        <a:t>Anthropique – relatif aux trains</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tcPr>
                </a:tc>
                <a:tc>
                  <a:txBody>
                    <a:bodyPr/>
                    <a:lstStyle/>
                    <a:p>
                      <a:pPr algn="ctr">
                        <a:spcBef>
                          <a:spcPts val="400"/>
                        </a:spcBef>
                        <a:spcAft>
                          <a:spcPts val="400"/>
                        </a:spcAft>
                        <a:buNone/>
                      </a:pPr>
                      <a:r>
                        <a:rPr lang="fr-FR" sz="1600" dirty="0">
                          <a:effectLst/>
                        </a:rPr>
                        <a:t>Nombre moyen de trains à l’aube</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rgbClr val="F5F2EE"/>
                    </a:solidFill>
                  </a:tcPr>
                </a:tc>
                <a:tc>
                  <a:txBody>
                    <a:bodyPr/>
                    <a:lstStyle/>
                    <a:p>
                      <a:pPr algn="ctr">
                        <a:spcBef>
                          <a:spcPts val="400"/>
                        </a:spcBef>
                        <a:spcAft>
                          <a:spcPts val="400"/>
                        </a:spcAft>
                        <a:buNone/>
                      </a:pPr>
                      <a:r>
                        <a:rPr lang="fr-FR" sz="1600" b="1" dirty="0">
                          <a:effectLst/>
                        </a:rPr>
                        <a:t>+ 26 %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rgbClr val="F5F2EE"/>
                    </a:solidFill>
                  </a:tcPr>
                </a:tc>
                <a:tc>
                  <a:txBody>
                    <a:bodyPr/>
                    <a:lstStyle/>
                    <a:p>
                      <a:pPr algn="ctr">
                        <a:spcBef>
                          <a:spcPts val="400"/>
                        </a:spcBef>
                        <a:spcAft>
                          <a:spcPts val="400"/>
                        </a:spcAft>
                        <a:buNone/>
                      </a:pPr>
                      <a:r>
                        <a:rPr lang="fr-FR" sz="1600" b="1" dirty="0">
                          <a:effectLst/>
                        </a:rPr>
                        <a:t>+ 121 %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rgbClr val="F5F2EE"/>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rgbClr val="F5F2EE"/>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rgbClr val="F5F2EE"/>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rgbClr val="F5F2EE"/>
                    </a:solidFill>
                  </a:tcPr>
                </a:tc>
                <a:extLst>
                  <a:ext uri="{0D108BD9-81ED-4DB2-BD59-A6C34878D82A}">
                    <a16:rowId xmlns:a16="http://schemas.microsoft.com/office/drawing/2014/main" val="4073544356"/>
                  </a:ext>
                </a:extLst>
              </a:tr>
              <a:tr h="396000">
                <a:tc rowSpan="2">
                  <a:txBody>
                    <a:bodyPr/>
                    <a:lstStyle/>
                    <a:p>
                      <a:pPr algn="ctr">
                        <a:spcBef>
                          <a:spcPts val="400"/>
                        </a:spcBef>
                        <a:spcAft>
                          <a:spcPts val="400"/>
                        </a:spcAft>
                        <a:buNone/>
                      </a:pPr>
                      <a:r>
                        <a:rPr lang="fr-FR" sz="1600" b="0" dirty="0">
                          <a:effectLst/>
                        </a:rPr>
                        <a:t>Anthropique – relatif au bâti</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effectLst/>
                        </a:rPr>
                        <a:t>% Milieux bâtis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a:solidFill>
                            <a:schemeClr val="tx1">
                              <a:lumMod val="60000"/>
                              <a:lumOff val="40000"/>
                            </a:schemeClr>
                          </a:solidFill>
                          <a:effectLst/>
                        </a:rPr>
                        <a:t>NS</a:t>
                      </a:r>
                      <a:endParaRPr lang="fr-FR" sz="160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3743226105"/>
                  </a:ext>
                </a:extLst>
              </a:tr>
              <a:tr h="396000">
                <a:tc vMerge="1">
                  <a:txBody>
                    <a:bodyPr/>
                    <a:lstStyle/>
                    <a:p>
                      <a:endParaRPr lang="fr-FR"/>
                    </a:p>
                  </a:txBody>
                  <a:tcPr/>
                </a:tc>
                <a:tc>
                  <a:txBody>
                    <a:bodyPr/>
                    <a:lstStyle/>
                    <a:p>
                      <a:pPr algn="ctr">
                        <a:spcBef>
                          <a:spcPts val="400"/>
                        </a:spcBef>
                        <a:spcAft>
                          <a:spcPts val="400"/>
                        </a:spcAft>
                        <a:buNone/>
                      </a:pPr>
                      <a:r>
                        <a:rPr lang="fr-FR" sz="1600" dirty="0">
                          <a:effectLst/>
                        </a:rPr>
                        <a:t>Différence de % milieux bâtis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12700" cap="flat" cmpd="sng" algn="ctr">
                      <a:solidFill>
                        <a:schemeClr val="tx2">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BlToTr w="12700" cap="flat" cmpd="sng" algn="ctr">
                      <a:solidFill>
                        <a:schemeClr val="tx2">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lnBlToTr w="12700" cap="flat" cmpd="sng" algn="ctr">
                      <a:solidFill>
                        <a:schemeClr val="tx2">
                          <a:lumMod val="40000"/>
                          <a:lumOff val="60000"/>
                        </a:schemeClr>
                      </a:solidFill>
                      <a:prstDash val="solid"/>
                      <a:round/>
                      <a:headEnd type="none" w="med" len="med"/>
                      <a:tailEnd type="none" w="med" len="med"/>
                    </a:lnBlToTr>
                    <a:solidFill>
                      <a:schemeClr val="accent3">
                        <a:lumMod val="20000"/>
                        <a:lumOff val="80000"/>
                      </a:schemeClr>
                    </a:solidFill>
                  </a:tcPr>
                </a:tc>
                <a:extLst>
                  <a:ext uri="{0D108BD9-81ED-4DB2-BD59-A6C34878D82A}">
                    <a16:rowId xmlns:a16="http://schemas.microsoft.com/office/drawing/2014/main" val="3873561067"/>
                  </a:ext>
                </a:extLst>
              </a:tr>
              <a:tr h="396000">
                <a:tc>
                  <a:txBody>
                    <a:bodyPr/>
                    <a:lstStyle/>
                    <a:p>
                      <a:pPr algn="ctr">
                        <a:spcBef>
                          <a:spcPts val="400"/>
                        </a:spcBef>
                        <a:spcAft>
                          <a:spcPts val="400"/>
                        </a:spcAft>
                        <a:buNone/>
                      </a:pPr>
                      <a:r>
                        <a:rPr lang="fr-FR" sz="1600" b="0" dirty="0">
                          <a:effectLst/>
                        </a:rPr>
                        <a:t>Guides/obstacles</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solidFill>
                      <a:schemeClr val="bg1"/>
                    </a:solidFill>
                  </a:tcPr>
                </a:tc>
                <a:tc>
                  <a:txBody>
                    <a:bodyPr/>
                    <a:lstStyle/>
                    <a:p>
                      <a:pPr algn="ctr">
                        <a:spcBef>
                          <a:spcPts val="400"/>
                        </a:spcBef>
                        <a:spcAft>
                          <a:spcPts val="400"/>
                        </a:spcAft>
                        <a:buNone/>
                      </a:pPr>
                      <a:r>
                        <a:rPr lang="fr-FR" sz="1600" dirty="0">
                          <a:effectLst/>
                        </a:rPr>
                        <a:t>Longueur des éléments matériels</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bg1"/>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9525" cap="flat" cmpd="sng" algn="ctr">
                      <a:solidFill>
                        <a:schemeClr val="tx1">
                          <a:lumMod val="40000"/>
                          <a:lumOff val="60000"/>
                        </a:schemeClr>
                      </a:solidFill>
                      <a:prstDash val="solid"/>
                      <a:round/>
                      <a:headEnd type="none" w="med" len="med"/>
                      <a:tailEnd type="none" w="med" len="med"/>
                    </a:lnBlToTr>
                    <a:solidFill>
                      <a:schemeClr val="bg1"/>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chemeClr val="bg1"/>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bg1"/>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chemeClr val="bg1"/>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chemeClr val="bg1"/>
                    </a:solidFill>
                  </a:tcPr>
                </a:tc>
                <a:extLst>
                  <a:ext uri="{0D108BD9-81ED-4DB2-BD59-A6C34878D82A}">
                    <a16:rowId xmlns:a16="http://schemas.microsoft.com/office/drawing/2014/main" val="3333257506"/>
                  </a:ext>
                </a:extLst>
              </a:tr>
              <a:tr h="396000">
                <a:tc rowSpan="2">
                  <a:txBody>
                    <a:bodyPr/>
                    <a:lstStyle/>
                    <a:p>
                      <a:pPr algn="ctr">
                        <a:spcBef>
                          <a:spcPts val="400"/>
                        </a:spcBef>
                        <a:spcAft>
                          <a:spcPts val="400"/>
                        </a:spcAft>
                        <a:buNone/>
                      </a:pPr>
                      <a:r>
                        <a:rPr lang="fr-FR" sz="1600" b="0" dirty="0">
                          <a:effectLst/>
                        </a:rPr>
                        <a:t>Structurel</a:t>
                      </a:r>
                      <a:endParaRPr lang="fr-FR" sz="1600" b="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12700"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dirty="0">
                          <a:effectLst/>
                        </a:rPr>
                        <a:t>Largeur de l’ouvrage</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a:effectLst/>
                        </a:rPr>
                        <a:t> </a:t>
                      </a:r>
                      <a:endParaRPr lang="fr-FR" sz="160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b="1" dirty="0">
                          <a:effectLst/>
                        </a:rPr>
                        <a:t>- 56 %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915760112"/>
                  </a:ext>
                </a:extLst>
              </a:tr>
              <a:tr h="396000">
                <a:tc vMerge="1">
                  <a:txBody>
                    <a:bodyPr/>
                    <a:lstStyle/>
                    <a:p>
                      <a:endParaRPr lang="fr-FR"/>
                    </a:p>
                  </a:txBody>
                  <a:tcPr/>
                </a:tc>
                <a:tc>
                  <a:txBody>
                    <a:bodyPr/>
                    <a:lstStyle/>
                    <a:p>
                      <a:pPr algn="ctr">
                        <a:spcBef>
                          <a:spcPts val="400"/>
                        </a:spcBef>
                        <a:spcAft>
                          <a:spcPts val="400"/>
                        </a:spcAft>
                        <a:buNone/>
                      </a:pPr>
                      <a:r>
                        <a:rPr lang="fr-FR" sz="1600" dirty="0">
                          <a:effectLst/>
                        </a:rPr>
                        <a:t>Courbure de la voie</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solidFill>
                            <a:schemeClr val="tx1">
                              <a:lumMod val="60000"/>
                              <a:lumOff val="40000"/>
                            </a:schemeClr>
                          </a:solidFill>
                          <a:effectLst/>
                        </a:rPr>
                        <a:t>NS</a:t>
                      </a:r>
                      <a:endParaRPr lang="fr-FR" sz="1600" dirty="0">
                        <a:solidFill>
                          <a:schemeClr val="tx1">
                            <a:lumMod val="60000"/>
                            <a:lumOff val="40000"/>
                          </a:schemeClr>
                        </a:solidFill>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solidFill>
                      <a:schemeClr val="accent3">
                        <a:lumMod val="20000"/>
                        <a:lumOff val="80000"/>
                      </a:schemeClr>
                    </a:solidFill>
                  </a:tcPr>
                </a:tc>
                <a:tc>
                  <a:txBody>
                    <a:bodyPr/>
                    <a:lstStyle/>
                    <a:p>
                      <a:pPr algn="ctr">
                        <a:spcBef>
                          <a:spcPts val="400"/>
                        </a:spcBef>
                        <a:spcAft>
                          <a:spcPts val="400"/>
                        </a:spcAft>
                        <a:buNone/>
                      </a:pPr>
                      <a:r>
                        <a:rPr lang="fr-FR" sz="1600" b="1" dirty="0">
                          <a:effectLst/>
                        </a:rPr>
                        <a:t>- 2 %</a:t>
                      </a:r>
                      <a:endParaRPr lang="fr-FR" sz="1600" b="1"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28575" cap="flat" cmpd="sng" algn="ctr">
                      <a:solidFill>
                        <a:schemeClr val="accent3"/>
                      </a:solidFill>
                      <a:prstDash val="solid"/>
                      <a:round/>
                      <a:headEnd type="none" w="med" len="med"/>
                      <a:tailEnd type="none" w="med" len="med"/>
                    </a:ln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L w="28575" cap="flat" cmpd="sng" algn="ctr">
                      <a:solidFill>
                        <a:schemeClr val="accent3"/>
                      </a:solidFill>
                      <a:prstDash val="solid"/>
                      <a:round/>
                      <a:headEnd type="none" w="med" len="med"/>
                      <a:tailEnd type="none" w="med" len="med"/>
                    </a:lnL>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tc>
                  <a:txBody>
                    <a:bodyPr/>
                    <a:lstStyle/>
                    <a:p>
                      <a:pPr algn="ctr">
                        <a:spcBef>
                          <a:spcPts val="400"/>
                        </a:spcBef>
                        <a:spcAft>
                          <a:spcPts val="400"/>
                        </a:spcAft>
                        <a:buNone/>
                      </a:pPr>
                      <a:r>
                        <a:rPr lang="fr-FR" sz="1600" dirty="0">
                          <a:effectLst/>
                        </a:rPr>
                        <a:t> </a:t>
                      </a:r>
                      <a:endParaRPr lang="fr-FR" sz="1600" dirty="0">
                        <a:effectLst/>
                        <a:latin typeface="Aptos" panose="020B0004020202020204" pitchFamily="34" charset="0"/>
                        <a:ea typeface="Aptos" panose="020B0004020202020204" pitchFamily="34" charset="0"/>
                        <a:cs typeface="Arial" panose="020B0604020202020204" pitchFamily="34" charset="0"/>
                      </a:endParaRPr>
                    </a:p>
                  </a:txBody>
                  <a:tcPr marL="16377" marR="16377" marT="0" marB="0" anchor="ctr">
                    <a:lnR w="12700" cap="flat" cmpd="sng" algn="ctr">
                      <a:solidFill>
                        <a:schemeClr val="accent3"/>
                      </a:solidFill>
                      <a:prstDash val="solid"/>
                      <a:round/>
                      <a:headEnd type="none" w="med" len="med"/>
                      <a:tailEnd type="none" w="med" len="med"/>
                    </a:lnR>
                    <a:lnBlToTr w="9525" cap="flat" cmpd="sng" algn="ctr">
                      <a:solidFill>
                        <a:schemeClr val="tx1">
                          <a:lumMod val="40000"/>
                          <a:lumOff val="60000"/>
                        </a:schemeClr>
                      </a:solidFill>
                      <a:prstDash val="solid"/>
                      <a:round/>
                      <a:headEnd type="none" w="med" len="med"/>
                      <a:tailEnd type="none" w="med" len="med"/>
                    </a:lnBlToTr>
                    <a:solidFill>
                      <a:schemeClr val="accent3">
                        <a:lumMod val="20000"/>
                        <a:lumOff val="80000"/>
                      </a:schemeClr>
                    </a:solidFill>
                  </a:tcPr>
                </a:tc>
                <a:extLst>
                  <a:ext uri="{0D108BD9-81ED-4DB2-BD59-A6C34878D82A}">
                    <a16:rowId xmlns:a16="http://schemas.microsoft.com/office/drawing/2014/main" val="1457645704"/>
                  </a:ext>
                </a:extLst>
              </a:tr>
            </a:tbl>
          </a:graphicData>
        </a:graphic>
      </p:graphicFrame>
    </p:spTree>
    <p:extLst>
      <p:ext uri="{BB962C8B-B14F-4D97-AF65-F5344CB8AC3E}">
        <p14:creationId xmlns:p14="http://schemas.microsoft.com/office/powerpoint/2010/main" val="2163682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u texte 8">
            <a:extLst>
              <a:ext uri="{FF2B5EF4-FFF2-40B4-BE49-F238E27FC236}">
                <a16:creationId xmlns:a16="http://schemas.microsoft.com/office/drawing/2014/main" id="{069D7194-4268-7759-CD73-DC6EB8969F44}"/>
              </a:ext>
            </a:extLst>
          </p:cNvPr>
          <p:cNvSpPr txBox="1">
            <a:spLocks/>
          </p:cNvSpPr>
          <p:nvPr/>
        </p:nvSpPr>
        <p:spPr>
          <a:xfrm>
            <a:off x="-117928" y="342241"/>
            <a:ext cx="6620455" cy="2688441"/>
          </a:xfrm>
          <a:prstGeom prst="rect">
            <a:avLst/>
          </a:prstGeom>
        </p:spPr>
        <p:txBody>
          <a:bodyPr anchor="t"/>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ct val="140000"/>
              </a:lnSpc>
            </a:pPr>
            <a:r>
              <a:rPr lang="fr-FR" sz="4000" dirty="0">
                <a:solidFill>
                  <a:srgbClr val="534A43"/>
                </a:solidFill>
                <a:effectLst>
                  <a:outerShdw blurRad="38100" dist="38100" dir="2700000" algn="tl">
                    <a:srgbClr val="000000">
                      <a:alpha val="43137"/>
                    </a:srgbClr>
                  </a:outerShdw>
                </a:effectLst>
                <a:latin typeface="Avenir LT Std 45 Book"/>
                <a:ea typeface="ＭＳ Ｐゴシック"/>
                <a:cs typeface="Arial"/>
              </a:rPr>
              <a:t>Merci de votre attention !</a:t>
            </a:r>
            <a:endParaRPr lang="fr-FR" sz="3200" dirty="0">
              <a:solidFill>
                <a:srgbClr val="534A43"/>
              </a:solidFill>
              <a:effectLst>
                <a:outerShdw blurRad="38100" dist="38100" dir="2700000" algn="tl">
                  <a:srgbClr val="000000">
                    <a:alpha val="43137"/>
                  </a:srgbClr>
                </a:outerShdw>
              </a:effectLst>
              <a:latin typeface="Avenir Next LT Pro Light" panose="020B0304020202020204" pitchFamily="34" charset="0"/>
            </a:endParaRPr>
          </a:p>
        </p:txBody>
      </p:sp>
      <p:cxnSp>
        <p:nvCxnSpPr>
          <p:cNvPr id="23" name="Connecteur droit 22">
            <a:extLst>
              <a:ext uri="{FF2B5EF4-FFF2-40B4-BE49-F238E27FC236}">
                <a16:creationId xmlns:a16="http://schemas.microsoft.com/office/drawing/2014/main" id="{C5826F27-91CE-6C52-FAB1-8759E19FB3CE}"/>
              </a:ext>
            </a:extLst>
          </p:cNvPr>
          <p:cNvCxnSpPr/>
          <p:nvPr/>
        </p:nvCxnSpPr>
        <p:spPr>
          <a:xfrm>
            <a:off x="1545644" y="5973763"/>
            <a:ext cx="2862469" cy="0"/>
          </a:xfrm>
          <a:prstGeom prst="line">
            <a:avLst/>
          </a:prstGeom>
          <a:ln w="28575">
            <a:solidFill>
              <a:schemeClr val="accent4">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4E174D27-883E-68D1-E16A-79CDC965A6D1}"/>
              </a:ext>
            </a:extLst>
          </p:cNvPr>
          <p:cNvSpPr txBox="1"/>
          <p:nvPr/>
        </p:nvSpPr>
        <p:spPr>
          <a:xfrm>
            <a:off x="1064524" y="3251915"/>
            <a:ext cx="4255554" cy="523220"/>
          </a:xfrm>
          <a:prstGeom prst="rect">
            <a:avLst/>
          </a:prstGeom>
          <a:noFill/>
        </p:spPr>
        <p:txBody>
          <a:bodyPr wrap="square">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Bef>
                <a:spcPts val="1000"/>
              </a:spcBef>
            </a:pPr>
            <a:r>
              <a:rPr lang="fr-FR" sz="2800" dirty="0">
                <a:solidFill>
                  <a:srgbClr val="534A43"/>
                </a:solidFill>
                <a:latin typeface="Avenir Next LT Pro Light" panose="020B0304020202020204" pitchFamily="34" charset="0"/>
              </a:rPr>
              <a:t>Tess Heydorff-Decaux</a:t>
            </a:r>
          </a:p>
        </p:txBody>
      </p:sp>
      <p:pic>
        <p:nvPicPr>
          <p:cNvPr id="3" name="Image 2" descr="Une image contenant texte, Police, Graphique, logo&#10;&#10;Description générée automatiquement">
            <a:extLst>
              <a:ext uri="{FF2B5EF4-FFF2-40B4-BE49-F238E27FC236}">
                <a16:creationId xmlns:a16="http://schemas.microsoft.com/office/drawing/2014/main" id="{8EEE6EB6-D49C-86B2-6773-609B4391148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4981" y="6144643"/>
            <a:ext cx="829411" cy="585772"/>
          </a:xfrm>
          <a:prstGeom prst="rect">
            <a:avLst/>
          </a:prstGeom>
        </p:spPr>
      </p:pic>
      <p:pic>
        <p:nvPicPr>
          <p:cNvPr id="17" name="Image 16" descr="Une image contenant Police, capture d’écran, conception&#10;&#10;Description générée automatiquement">
            <a:extLst>
              <a:ext uri="{FF2B5EF4-FFF2-40B4-BE49-F238E27FC236}">
                <a16:creationId xmlns:a16="http://schemas.microsoft.com/office/drawing/2014/main" id="{8CFEF34B-DC58-E45E-1F04-0901F50EFBE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86767" y="6219525"/>
            <a:ext cx="1649166" cy="527733"/>
          </a:xfrm>
          <a:prstGeom prst="rect">
            <a:avLst/>
          </a:prstGeom>
        </p:spPr>
      </p:pic>
      <p:sp>
        <p:nvSpPr>
          <p:cNvPr id="2" name="ZoneTexte 1">
            <a:extLst>
              <a:ext uri="{FF2B5EF4-FFF2-40B4-BE49-F238E27FC236}">
                <a16:creationId xmlns:a16="http://schemas.microsoft.com/office/drawing/2014/main" id="{5363916F-2CF6-0EDE-7054-C2E729FEDD6A}"/>
              </a:ext>
            </a:extLst>
          </p:cNvPr>
          <p:cNvSpPr txBox="1"/>
          <p:nvPr/>
        </p:nvSpPr>
        <p:spPr>
          <a:xfrm>
            <a:off x="-622820" y="3925210"/>
            <a:ext cx="7630242" cy="461665"/>
          </a:xfrm>
          <a:prstGeom prst="rect">
            <a:avLst/>
          </a:prstGeom>
          <a:noFill/>
        </p:spPr>
        <p:txBody>
          <a:bodyPr wrap="square">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Bef>
                <a:spcPts val="1000"/>
              </a:spcBef>
            </a:pPr>
            <a:r>
              <a:rPr lang="fr-FR" sz="2400" dirty="0">
                <a:solidFill>
                  <a:srgbClr val="534A43"/>
                </a:solidFill>
                <a:latin typeface="Avenir Next LT Pro Light" panose="020B0304020202020204" pitchFamily="34" charset="0"/>
              </a:rPr>
              <a:t>tess.heydorffdecaux.pro@gmail.com</a:t>
            </a:r>
          </a:p>
        </p:txBody>
      </p:sp>
      <p:pic>
        <p:nvPicPr>
          <p:cNvPr id="5" name="Image 4" descr="Une image contenant herbe, mammifère, plein air, plante&#10;&#10;Description générée automatiquement">
            <a:extLst>
              <a:ext uri="{FF2B5EF4-FFF2-40B4-BE49-F238E27FC236}">
                <a16:creationId xmlns:a16="http://schemas.microsoft.com/office/drawing/2014/main" id="{D0A211A7-9D3E-8BAF-B1F0-9B79AA3F798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331"/>
          <a:stretch/>
        </p:blipFill>
        <p:spPr>
          <a:xfrm>
            <a:off x="5848157" y="-12252"/>
            <a:ext cx="6343843" cy="3380338"/>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6" name="Image 5" descr="Une image contenant plein air, arbre, texte, mammifère&#10;&#10;Description générée automatiquement">
            <a:extLst>
              <a:ext uri="{FF2B5EF4-FFF2-40B4-BE49-F238E27FC236}">
                <a16:creationId xmlns:a16="http://schemas.microsoft.com/office/drawing/2014/main" id="{650B2BE3-4165-6555-8B42-3EFE43CB4CE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848157" y="3504559"/>
            <a:ext cx="6343840" cy="3380347"/>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pic>
        <p:nvPicPr>
          <p:cNvPr id="4" name="Image 3">
            <a:extLst>
              <a:ext uri="{FF2B5EF4-FFF2-40B4-BE49-F238E27FC236}">
                <a16:creationId xmlns:a16="http://schemas.microsoft.com/office/drawing/2014/main" id="{785FC3EA-848E-B1B3-8374-964DD4B229A0}"/>
              </a:ext>
            </a:extLst>
          </p:cNvPr>
          <p:cNvPicPr>
            <a:picLocks noChangeAspect="1"/>
          </p:cNvPicPr>
          <p:nvPr/>
        </p:nvPicPr>
        <p:blipFill>
          <a:blip r:embed="rId7">
            <a:extLst>
              <a:ext uri="{28A0092B-C50C-407E-A947-70E740481C1C}">
                <a14:useLocalDpi xmlns:a14="http://schemas.microsoft.com/office/drawing/2010/main" val="0"/>
              </a:ext>
            </a:extLst>
          </a:blip>
          <a:srcRect l="1917" t="7235" r="2453" b="18306"/>
          <a:stretch/>
        </p:blipFill>
        <p:spPr>
          <a:xfrm>
            <a:off x="2464563" y="1686462"/>
            <a:ext cx="1455474" cy="1511036"/>
          </a:xfrm>
          <a:prstGeom prst="flowChartConnector">
            <a:avLst/>
          </a:prstGeom>
          <a:effectLst>
            <a:outerShdw blurRad="50800" dist="38100" dir="2700000" algn="tl" rotWithShape="0">
              <a:prstClr val="black">
                <a:alpha val="40000"/>
              </a:prstClr>
            </a:outerShdw>
          </a:effectLst>
        </p:spPr>
      </p:pic>
      <p:pic>
        <p:nvPicPr>
          <p:cNvPr id="1028" name="Picture 4" descr="researchgate logo – Akasabina">
            <a:extLst>
              <a:ext uri="{FF2B5EF4-FFF2-40B4-BE49-F238E27FC236}">
                <a16:creationId xmlns:a16="http://schemas.microsoft.com/office/drawing/2014/main" id="{E02133D9-DE79-322C-0E45-F6DA3304FF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8774" y="4981818"/>
            <a:ext cx="1528105" cy="459753"/>
          </a:xfrm>
          <a:prstGeom prst="roundRect">
            <a:avLst>
              <a:gd name="adj" fmla="val 14457"/>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0" name="Picture 6" descr="Linkedin Logo : histoire, signification de l'emblème">
            <a:extLst>
              <a:ext uri="{FF2B5EF4-FFF2-40B4-BE49-F238E27FC236}">
                <a16:creationId xmlns:a16="http://schemas.microsoft.com/office/drawing/2014/main" id="{7911C009-8DE9-66ED-AF5E-15AE1E69E11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8648" b="22409"/>
          <a:stretch/>
        </p:blipFill>
        <p:spPr bwMode="auto">
          <a:xfrm>
            <a:off x="3363240" y="4981819"/>
            <a:ext cx="1392839" cy="459752"/>
          </a:xfrm>
          <a:prstGeom prst="roundRect">
            <a:avLst>
              <a:gd name="adj" fmla="val 9140"/>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B8AC3308-99CB-DAAF-BABF-A85CD3516F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8648" y="6110549"/>
            <a:ext cx="1809878" cy="619866"/>
          </a:xfrm>
          <a:prstGeom prst="rect">
            <a:avLst/>
          </a:prstGeom>
        </p:spPr>
      </p:pic>
    </p:spTree>
    <p:extLst>
      <p:ext uri="{BB962C8B-B14F-4D97-AF65-F5344CB8AC3E}">
        <p14:creationId xmlns:p14="http://schemas.microsoft.com/office/powerpoint/2010/main" val="2515763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76419-0977-7A9B-B353-590C7DB0ED4C}"/>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CCF1519-B5FC-8F01-BDD4-0AE205AFB26D}"/>
              </a:ext>
            </a:extLst>
          </p:cNvPr>
          <p:cNvSpPr>
            <a:spLocks noGrp="1"/>
          </p:cNvSpPr>
          <p:nvPr>
            <p:ph type="body" sz="quarter" idx="20"/>
          </p:nvPr>
        </p:nvSpPr>
        <p:spPr/>
        <p:txBody>
          <a:bodyPr/>
          <a:lstStyle/>
          <a:p>
            <a:r>
              <a:rPr lang="fr-FR" dirty="0"/>
              <a:t>Annexes</a:t>
            </a:r>
          </a:p>
        </p:txBody>
      </p:sp>
    </p:spTree>
    <p:extLst>
      <p:ext uri="{BB962C8B-B14F-4D97-AF65-F5344CB8AC3E}">
        <p14:creationId xmlns:p14="http://schemas.microsoft.com/office/powerpoint/2010/main" val="1095970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A4A77-28D0-8909-97E5-F05848B730F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4FD7A0CD-BA44-E4D6-3CB6-A38A3A29E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979" y="2820858"/>
            <a:ext cx="7072238" cy="3805647"/>
          </a:xfrm>
          <a:prstGeom prst="rect">
            <a:avLst/>
          </a:prstGeom>
        </p:spPr>
      </p:pic>
      <p:pic>
        <p:nvPicPr>
          <p:cNvPr id="10" name="Image 9">
            <a:extLst>
              <a:ext uri="{FF2B5EF4-FFF2-40B4-BE49-F238E27FC236}">
                <a16:creationId xmlns:a16="http://schemas.microsoft.com/office/drawing/2014/main" id="{ED035080-0026-93A2-1C32-80A8A4565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556" y="2820858"/>
            <a:ext cx="4155442" cy="3878413"/>
          </a:xfrm>
          <a:prstGeom prst="rect">
            <a:avLst/>
          </a:prstGeom>
        </p:spPr>
      </p:pic>
      <p:sp>
        <p:nvSpPr>
          <p:cNvPr id="9" name="Espace réservé du texte 4">
            <a:extLst>
              <a:ext uri="{FF2B5EF4-FFF2-40B4-BE49-F238E27FC236}">
                <a16:creationId xmlns:a16="http://schemas.microsoft.com/office/drawing/2014/main" id="{5487DF40-64F0-25CF-99B2-7AE576172817}"/>
              </a:ext>
            </a:extLst>
          </p:cNvPr>
          <p:cNvSpPr txBox="1">
            <a:spLocks/>
          </p:cNvSpPr>
          <p:nvPr/>
        </p:nvSpPr>
        <p:spPr bwMode="gray">
          <a:xfrm>
            <a:off x="1688072" y="914787"/>
            <a:ext cx="9244823" cy="1364004"/>
          </a:xfrm>
          <a:prstGeom prst="roundRect">
            <a:avLst/>
          </a:prstGeom>
          <a:solidFill>
            <a:schemeClr val="accent1"/>
          </a:solidFill>
          <a:effectLst>
            <a:outerShdw blurRad="50800" dist="38100" dir="2700000" algn="tl" rotWithShape="0">
              <a:prstClr val="black">
                <a:alpha val="40000"/>
              </a:prstClr>
            </a:outerShdw>
          </a:effectLst>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lgn="ctr"/>
            <a:r>
              <a:rPr lang="fr-FR" sz="2000" b="1" dirty="0"/>
              <a:t>698</a:t>
            </a:r>
            <a:r>
              <a:rPr lang="fr-FR" sz="2000" dirty="0"/>
              <a:t> détections (un individu pour une séquence de 15 min) sur </a:t>
            </a:r>
            <a:r>
              <a:rPr lang="fr-FR" sz="2000" b="1" dirty="0"/>
              <a:t>31</a:t>
            </a:r>
            <a:r>
              <a:rPr lang="fr-FR" sz="2000" dirty="0"/>
              <a:t> ouvrages</a:t>
            </a:r>
          </a:p>
          <a:p>
            <a:pPr algn="ctr"/>
            <a:r>
              <a:rPr lang="fr-FR" sz="2000" b="1" dirty="0"/>
              <a:t>114</a:t>
            </a:r>
            <a:r>
              <a:rPr lang="fr-FR" sz="2000" dirty="0"/>
              <a:t> traversées réussies, sur </a:t>
            </a:r>
            <a:r>
              <a:rPr lang="fr-FR" sz="2000" b="1" dirty="0"/>
              <a:t>9</a:t>
            </a:r>
            <a:r>
              <a:rPr lang="fr-FR" sz="2000" dirty="0"/>
              <a:t> ouvrages</a:t>
            </a:r>
          </a:p>
          <a:p>
            <a:pPr algn="ctr"/>
            <a:r>
              <a:rPr lang="fr-FR" sz="2000" b="1" dirty="0"/>
              <a:t>27</a:t>
            </a:r>
            <a:r>
              <a:rPr lang="fr-FR" sz="2000" dirty="0"/>
              <a:t> rétractations, on </a:t>
            </a:r>
            <a:r>
              <a:rPr lang="fr-FR" sz="2000" b="1" dirty="0"/>
              <a:t>8</a:t>
            </a:r>
            <a:r>
              <a:rPr lang="fr-FR" sz="2000" dirty="0"/>
              <a:t> ouvrages</a:t>
            </a:r>
          </a:p>
        </p:txBody>
      </p:sp>
      <p:pic>
        <p:nvPicPr>
          <p:cNvPr id="7" name="Picture 6" descr="Sticker Silhouette de chevreuils">
            <a:extLst>
              <a:ext uri="{FF2B5EF4-FFF2-40B4-BE49-F238E27FC236}">
                <a16:creationId xmlns:a16="http://schemas.microsoft.com/office/drawing/2014/main" id="{2C1A776F-3791-2609-148E-9CC7EDB08C3E}"/>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1243788" y="1334076"/>
            <a:ext cx="742518" cy="990024"/>
          </a:xfrm>
          <a:prstGeom prst="rect">
            <a:avLst/>
          </a:prstGeom>
          <a:noFill/>
          <a:extLst>
            <a:ext uri="{909E8E84-426E-40DD-AFC4-6F175D3DCCD1}">
              <a14:hiddenFill xmlns:a14="http://schemas.microsoft.com/office/drawing/2010/main">
                <a:solidFill>
                  <a:srgbClr val="FFFFFF"/>
                </a:solidFill>
              </a14:hiddenFill>
            </a:ext>
          </a:extLst>
        </p:spPr>
      </p:pic>
      <p:sp>
        <p:nvSpPr>
          <p:cNvPr id="19" name="Titre 1">
            <a:extLst>
              <a:ext uri="{FF2B5EF4-FFF2-40B4-BE49-F238E27FC236}">
                <a16:creationId xmlns:a16="http://schemas.microsoft.com/office/drawing/2014/main" id="{E1E06564-AA43-F555-7761-DC2FB0BB5F3B}"/>
              </a:ext>
            </a:extLst>
          </p:cNvPr>
          <p:cNvSpPr>
            <a:spLocks noGrp="1"/>
          </p:cNvSpPr>
          <p:nvPr>
            <p:ph type="title"/>
          </p:nvPr>
        </p:nvSpPr>
        <p:spPr>
          <a:xfrm>
            <a:off x="2373006" y="98032"/>
            <a:ext cx="9744211" cy="593904"/>
          </a:xfrm>
        </p:spPr>
        <p:txBody>
          <a:bodyPr>
            <a:normAutofit fontScale="90000"/>
          </a:bodyPr>
          <a:lstStyle/>
          <a:p>
            <a:r>
              <a:rPr lang="fr-FR" dirty="0"/>
              <a:t>Détections et utilisation des ouvrages par les chevreuils</a:t>
            </a:r>
          </a:p>
        </p:txBody>
      </p:sp>
      <p:sp>
        <p:nvSpPr>
          <p:cNvPr id="20" name="Espace réservé du texte 3">
            <a:extLst>
              <a:ext uri="{FF2B5EF4-FFF2-40B4-BE49-F238E27FC236}">
                <a16:creationId xmlns:a16="http://schemas.microsoft.com/office/drawing/2014/main" id="{84AFBDF1-EAD6-C540-673C-55D174BE5242}"/>
              </a:ext>
            </a:extLst>
          </p:cNvPr>
          <p:cNvSpPr txBox="1">
            <a:spLocks/>
          </p:cNvSpPr>
          <p:nvPr/>
        </p:nvSpPr>
        <p:spPr bwMode="gray">
          <a:xfrm>
            <a:off x="69729" y="58434"/>
            <a:ext cx="1875802" cy="673100"/>
          </a:xfrm>
          <a:prstGeom prst="rect">
            <a:avLst/>
          </a:prstGeom>
        </p:spPr>
        <p:txBody>
          <a:bodyPr vert="horz" lIns="0" tIns="0" rIns="0" bIns="0" rtlCol="0" anchor="ctr" anchorCtr="0">
            <a:noAutofit/>
          </a:bodyPr>
          <a:lstStyle>
            <a:lvl1pPr marL="0" indent="0" algn="ctr" defTabSz="914378" rtl="0" eaLnBrk="1" latinLnBrk="0" hangingPunct="1">
              <a:lnSpc>
                <a:spcPct val="100000"/>
              </a:lnSpc>
              <a:spcBef>
                <a:spcPts val="600"/>
              </a:spcBef>
              <a:spcAft>
                <a:spcPts val="0"/>
              </a:spcAft>
              <a:buFont typeface="Avenir LT Std 45 Book" pitchFamily="34" charset="0"/>
              <a:buNone/>
              <a:defRPr sz="2667" b="0" kern="1200">
                <a:solidFill>
                  <a:schemeClr val="accent4">
                    <a:lumMod val="60000"/>
                    <a:lumOff val="40000"/>
                  </a:schemeClr>
                </a:solidFill>
                <a:latin typeface="+mj-lt"/>
                <a:ea typeface="+mn-ea"/>
                <a:cs typeface="+mn-cs"/>
              </a:defRPr>
            </a:lvl1pPr>
            <a:lvl2pPr marL="0" indent="0" algn="l" defTabSz="914378" rtl="0" eaLnBrk="1" latinLnBrk="0" hangingPunct="1">
              <a:lnSpc>
                <a:spcPct val="100000"/>
              </a:lnSpc>
              <a:spcBef>
                <a:spcPts val="600"/>
              </a:spcBef>
              <a:spcAft>
                <a:spcPts val="0"/>
              </a:spcAft>
              <a:buFont typeface="Avenir LT Std 45 Book" pitchFamily="34" charset="0"/>
              <a:buNone/>
              <a:defRPr sz="1300" kern="1200">
                <a:solidFill>
                  <a:schemeClr val="tx1"/>
                </a:solidFill>
                <a:latin typeface="+mn-lt"/>
                <a:ea typeface="+mn-ea"/>
                <a:cs typeface="+mn-cs"/>
              </a:defRPr>
            </a:lvl2pPr>
            <a:lvl3pPr marL="143996" indent="-143996" algn="l" defTabSz="914378" rtl="0" eaLnBrk="1" latinLnBrk="0" hangingPunct="1">
              <a:lnSpc>
                <a:spcPct val="100000"/>
              </a:lnSpc>
              <a:spcBef>
                <a:spcPts val="600"/>
              </a:spcBef>
              <a:spcAft>
                <a:spcPts val="0"/>
              </a:spcAft>
              <a:buClr>
                <a:schemeClr val="accent1"/>
              </a:buClr>
              <a:buSzPct val="100000"/>
              <a:buFont typeface="Avenir LT Std 65 Medium" pitchFamily="34" charset="0"/>
              <a:buChar char="+"/>
              <a:defRPr sz="1300" kern="1200">
                <a:solidFill>
                  <a:schemeClr val="tx1"/>
                </a:solidFill>
                <a:latin typeface="+mn-lt"/>
                <a:ea typeface="+mn-ea"/>
                <a:cs typeface="+mn-cs"/>
              </a:defRPr>
            </a:lvl3pPr>
            <a:lvl4pPr marL="215995" indent="-71999" algn="l" defTabSz="914378" rtl="0" eaLnBrk="1" latinLnBrk="0" hangingPunct="1">
              <a:lnSpc>
                <a:spcPct val="100000"/>
              </a:lnSpc>
              <a:spcBef>
                <a:spcPts val="200"/>
              </a:spcBef>
              <a:spcAft>
                <a:spcPts val="0"/>
              </a:spcAft>
              <a:buClr>
                <a:schemeClr val="tx1"/>
              </a:buClr>
              <a:buSzPct val="75000"/>
              <a:buFont typeface="Avenir LT Std 45 Book" pitchFamily="34" charset="0"/>
              <a:buChar char="•"/>
              <a:defRPr sz="1200" kern="1200">
                <a:solidFill>
                  <a:schemeClr val="tx1"/>
                </a:solidFill>
                <a:latin typeface="+mn-lt"/>
                <a:ea typeface="+mn-ea"/>
                <a:cs typeface="+mn-cs"/>
              </a:defRPr>
            </a:lvl4pPr>
            <a:lvl5pPr marL="215995" indent="0" algn="l" defTabSz="914378" rtl="0" eaLnBrk="1" latinLnBrk="0" hangingPunct="1">
              <a:lnSpc>
                <a:spcPct val="100000"/>
              </a:lnSpc>
              <a:spcBef>
                <a:spcPts val="200"/>
              </a:spcBef>
              <a:spcAft>
                <a:spcPts val="0"/>
              </a:spcAft>
              <a:buSzPct val="100000"/>
              <a:buFont typeface="Avenir LT Std 45 Book" pitchFamily="34" charset="0"/>
              <a:buNone/>
              <a:defRPr sz="1000" kern="1200">
                <a:solidFill>
                  <a:schemeClr val="accent3"/>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r>
              <a:rPr lang="fr-FR" sz="2400" dirty="0"/>
              <a:t>Ouvrages</a:t>
            </a:r>
          </a:p>
        </p:txBody>
      </p:sp>
    </p:spTree>
    <p:extLst>
      <p:ext uri="{BB962C8B-B14F-4D97-AF65-F5344CB8AC3E}">
        <p14:creationId xmlns:p14="http://schemas.microsoft.com/office/powerpoint/2010/main" val="2489313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E328A-689C-35EF-17F0-865300227387}"/>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F06BA98B-7856-8EF0-ABCC-6CEE84D590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413" y="2952860"/>
            <a:ext cx="4154142" cy="3877200"/>
          </a:xfrm>
          <a:prstGeom prst="rect">
            <a:avLst/>
          </a:prstGeom>
        </p:spPr>
      </p:pic>
      <p:pic>
        <p:nvPicPr>
          <p:cNvPr id="13" name="Image 12">
            <a:extLst>
              <a:ext uri="{FF2B5EF4-FFF2-40B4-BE49-F238E27FC236}">
                <a16:creationId xmlns:a16="http://schemas.microsoft.com/office/drawing/2014/main" id="{C1D2B712-A758-C717-A9E5-9922B79061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5809" y="2998271"/>
            <a:ext cx="7071408" cy="3805200"/>
          </a:xfrm>
          <a:prstGeom prst="rect">
            <a:avLst/>
          </a:prstGeom>
        </p:spPr>
      </p:pic>
      <p:sp>
        <p:nvSpPr>
          <p:cNvPr id="8" name="Espace réservé du texte 4">
            <a:extLst>
              <a:ext uri="{FF2B5EF4-FFF2-40B4-BE49-F238E27FC236}">
                <a16:creationId xmlns:a16="http://schemas.microsoft.com/office/drawing/2014/main" id="{5E3415AA-81B0-1742-6E3E-F373D04D51C4}"/>
              </a:ext>
            </a:extLst>
          </p:cNvPr>
          <p:cNvSpPr txBox="1">
            <a:spLocks/>
          </p:cNvSpPr>
          <p:nvPr/>
        </p:nvSpPr>
        <p:spPr bwMode="gray">
          <a:xfrm>
            <a:off x="1416065" y="934037"/>
            <a:ext cx="9445741" cy="1861731"/>
          </a:xfrm>
          <a:prstGeom prst="roundRect">
            <a:avLst/>
          </a:prstGeom>
          <a:solidFill>
            <a:schemeClr val="accent1"/>
          </a:solidFill>
          <a:effectLst>
            <a:outerShdw blurRad="50800" dist="38100" dir="2700000" algn="tl" rotWithShape="0">
              <a:prstClr val="black">
                <a:alpha val="40000"/>
              </a:prstClr>
            </a:outerShdw>
          </a:effectLst>
        </p:spPr>
        <p:txBody>
          <a:bodyPr vert="horz" lIns="0" tIns="0" rIns="0" bIns="0" rtlCol="0" anchor="ctr" anchorCtr="0">
            <a:noAutofit/>
          </a:bodyPr>
          <a:lstStyle>
            <a:lvl1pPr marL="0" indent="0" algn="l" defTabSz="914378" rtl="0" eaLnBrk="1" latinLnBrk="0" hangingPunct="1">
              <a:lnSpc>
                <a:spcPct val="120000"/>
              </a:lnSpc>
              <a:spcBef>
                <a:spcPts val="600"/>
              </a:spcBef>
              <a:spcAft>
                <a:spcPts val="0"/>
              </a:spcAft>
              <a:buFont typeface="Avenir LT Std 45 Book" pitchFamily="34" charset="0"/>
              <a:buNone/>
              <a:defRPr sz="2667" b="0" kern="1200">
                <a:solidFill>
                  <a:schemeClr val="tx2"/>
                </a:solidFill>
                <a:latin typeface="+mj-lt"/>
                <a:ea typeface="+mn-ea"/>
                <a:cs typeface="+mn-cs"/>
              </a:defRPr>
            </a:lvl1pPr>
            <a:lvl2pPr marL="0" indent="0" algn="l" defTabSz="914378"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2400" kern="1200" dirty="0">
                <a:solidFill>
                  <a:schemeClr val="tx2"/>
                </a:solidFill>
                <a:latin typeface="+mn-lt"/>
                <a:ea typeface="+mn-ea"/>
                <a:cs typeface="+mn-cs"/>
              </a:defRPr>
            </a:lvl2pPr>
            <a:lvl3pPr marL="1076325" indent="-357188" algn="l" defTabSz="914378"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2400" kern="1200">
                <a:solidFill>
                  <a:schemeClr val="tx2"/>
                </a:solidFill>
                <a:latin typeface="+mn-lt"/>
                <a:ea typeface="+mn-ea"/>
                <a:cs typeface="+mn-cs"/>
              </a:defRPr>
            </a:lvl3pPr>
            <a:lvl4pPr marL="215995" indent="-71999" algn="l" defTabSz="914378" rtl="0" eaLnBrk="1" latinLnBrk="0" hangingPunct="1">
              <a:lnSpc>
                <a:spcPct val="120000"/>
              </a:lnSpc>
              <a:spcBef>
                <a:spcPts val="200"/>
              </a:spcBef>
              <a:spcAft>
                <a:spcPts val="0"/>
              </a:spcAft>
              <a:buClr>
                <a:schemeClr val="tx1"/>
              </a:buClr>
              <a:buSzPct val="75000"/>
              <a:buFont typeface="Avenir LT Std 45 Book" pitchFamily="34" charset="0"/>
              <a:buChar char="•"/>
              <a:defRPr sz="2400" kern="1200">
                <a:solidFill>
                  <a:srgbClr val="747678"/>
                </a:solidFill>
                <a:latin typeface="+mn-lt"/>
                <a:ea typeface="+mn-ea"/>
                <a:cs typeface="+mn-cs"/>
              </a:defRPr>
            </a:lvl4pPr>
            <a:lvl5pPr marL="215995" indent="0" algn="l" defTabSz="914378" rtl="0" eaLnBrk="1" latinLnBrk="0" hangingPunct="1">
              <a:lnSpc>
                <a:spcPct val="120000"/>
              </a:lnSpc>
              <a:spcBef>
                <a:spcPts val="200"/>
              </a:spcBef>
              <a:spcAft>
                <a:spcPts val="0"/>
              </a:spcAft>
              <a:buSzPct val="100000"/>
              <a:buFont typeface="Avenir LT Std 45 Book" pitchFamily="34" charset="0"/>
              <a:buNone/>
              <a:defRPr sz="2400" kern="1200">
                <a:solidFill>
                  <a:srgbClr val="747678"/>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pPr algn="ctr"/>
            <a:r>
              <a:rPr lang="fr-FR" sz="2000" b="1"/>
              <a:t>329</a:t>
            </a:r>
            <a:r>
              <a:rPr lang="fr-FR" sz="2000"/>
              <a:t> détections (un individu pour une séquence de 15 min) sur </a:t>
            </a:r>
            <a:r>
              <a:rPr lang="fr-FR" sz="2000" b="1"/>
              <a:t>23</a:t>
            </a:r>
            <a:r>
              <a:rPr lang="fr-FR" sz="2000"/>
              <a:t> ouvrages</a:t>
            </a:r>
          </a:p>
          <a:p>
            <a:pPr algn="ctr"/>
            <a:r>
              <a:rPr lang="fr-FR" sz="2000" b="1"/>
              <a:t>4</a:t>
            </a:r>
            <a:r>
              <a:rPr lang="fr-FR" sz="2000"/>
              <a:t> traversées réussies, sur </a:t>
            </a:r>
            <a:r>
              <a:rPr lang="fr-FR" sz="2000" b="1"/>
              <a:t>2 </a:t>
            </a:r>
            <a:r>
              <a:rPr lang="fr-FR" sz="2000"/>
              <a:t>ouvrages</a:t>
            </a:r>
          </a:p>
          <a:p>
            <a:pPr algn="ctr"/>
            <a:r>
              <a:rPr lang="fr-FR" sz="2000" b="1"/>
              <a:t>6</a:t>
            </a:r>
            <a:r>
              <a:rPr lang="fr-FR" sz="2000"/>
              <a:t> rétractations, sur </a:t>
            </a:r>
            <a:r>
              <a:rPr lang="fr-FR" sz="2000" b="1"/>
              <a:t>4</a:t>
            </a:r>
            <a:r>
              <a:rPr lang="fr-FR" sz="2000"/>
              <a:t> ouvrages</a:t>
            </a:r>
          </a:p>
          <a:p>
            <a:pPr algn="ctr"/>
            <a:r>
              <a:rPr lang="fr-FR" sz="2000" b="1"/>
              <a:t>59% </a:t>
            </a:r>
            <a:r>
              <a:rPr lang="fr-FR" sz="2000"/>
              <a:t>des détections sont liées à l’alimentation, sur </a:t>
            </a:r>
            <a:r>
              <a:rPr lang="fr-FR" sz="2000" b="1"/>
              <a:t>16 </a:t>
            </a:r>
            <a:r>
              <a:rPr lang="fr-FR" sz="2000"/>
              <a:t>ouvrages</a:t>
            </a:r>
            <a:endParaRPr lang="fr-FR" sz="2000" dirty="0"/>
          </a:p>
        </p:txBody>
      </p:sp>
      <p:pic>
        <p:nvPicPr>
          <p:cNvPr id="6" name="Picture 4" descr="Pin page">
            <a:extLst>
              <a:ext uri="{FF2B5EF4-FFF2-40B4-BE49-F238E27FC236}">
                <a16:creationId xmlns:a16="http://schemas.microsoft.com/office/drawing/2014/main" id="{088F8A8A-4FF1-3569-45A9-7227A3CAA60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rot="21362600">
            <a:off x="945368" y="2273539"/>
            <a:ext cx="918243" cy="560128"/>
          </a:xfrm>
          <a:prstGeom prst="rect">
            <a:avLst/>
          </a:prstGeom>
          <a:noFill/>
          <a:extLst>
            <a:ext uri="{909E8E84-426E-40DD-AFC4-6F175D3DCCD1}">
              <a14:hiddenFill xmlns:a14="http://schemas.microsoft.com/office/drawing/2010/main">
                <a:solidFill>
                  <a:srgbClr val="FFFFFF"/>
                </a:solidFill>
              </a14:hiddenFill>
            </a:ext>
          </a:extLst>
        </p:spPr>
      </p:pic>
      <p:sp>
        <p:nvSpPr>
          <p:cNvPr id="17" name="Titre 1">
            <a:extLst>
              <a:ext uri="{FF2B5EF4-FFF2-40B4-BE49-F238E27FC236}">
                <a16:creationId xmlns:a16="http://schemas.microsoft.com/office/drawing/2014/main" id="{24BDFD15-AA01-C3BA-E7E1-9E5F2FE873FB}"/>
              </a:ext>
            </a:extLst>
          </p:cNvPr>
          <p:cNvSpPr>
            <a:spLocks noGrp="1"/>
          </p:cNvSpPr>
          <p:nvPr>
            <p:ph type="title"/>
          </p:nvPr>
        </p:nvSpPr>
        <p:spPr>
          <a:xfrm>
            <a:off x="2373006" y="98032"/>
            <a:ext cx="9744211" cy="593904"/>
          </a:xfrm>
        </p:spPr>
        <p:txBody>
          <a:bodyPr>
            <a:normAutofit fontScale="90000"/>
          </a:bodyPr>
          <a:lstStyle/>
          <a:p>
            <a:r>
              <a:rPr lang="fr-FR" dirty="0"/>
              <a:t>Détections et utilisation des ouvrages par les sangliers</a:t>
            </a:r>
          </a:p>
        </p:txBody>
      </p:sp>
      <p:sp>
        <p:nvSpPr>
          <p:cNvPr id="20" name="Espace réservé du texte 3">
            <a:extLst>
              <a:ext uri="{FF2B5EF4-FFF2-40B4-BE49-F238E27FC236}">
                <a16:creationId xmlns:a16="http://schemas.microsoft.com/office/drawing/2014/main" id="{9A95E1F2-551C-CBB8-DAE5-51ED7A9E7302}"/>
              </a:ext>
            </a:extLst>
          </p:cNvPr>
          <p:cNvSpPr txBox="1">
            <a:spLocks/>
          </p:cNvSpPr>
          <p:nvPr/>
        </p:nvSpPr>
        <p:spPr bwMode="gray">
          <a:xfrm>
            <a:off x="69729" y="58434"/>
            <a:ext cx="1875802" cy="673100"/>
          </a:xfrm>
          <a:prstGeom prst="rect">
            <a:avLst/>
          </a:prstGeom>
        </p:spPr>
        <p:txBody>
          <a:bodyPr vert="horz" lIns="0" tIns="0" rIns="0" bIns="0" rtlCol="0" anchor="ctr" anchorCtr="0">
            <a:noAutofit/>
          </a:bodyPr>
          <a:lstStyle>
            <a:lvl1pPr marL="0" indent="0" algn="ctr" defTabSz="914378" rtl="0" eaLnBrk="1" latinLnBrk="0" hangingPunct="1">
              <a:lnSpc>
                <a:spcPct val="100000"/>
              </a:lnSpc>
              <a:spcBef>
                <a:spcPts val="600"/>
              </a:spcBef>
              <a:spcAft>
                <a:spcPts val="0"/>
              </a:spcAft>
              <a:buFont typeface="Avenir LT Std 45 Book" pitchFamily="34" charset="0"/>
              <a:buNone/>
              <a:defRPr sz="2667" b="0" kern="1200">
                <a:solidFill>
                  <a:schemeClr val="accent4">
                    <a:lumMod val="60000"/>
                    <a:lumOff val="40000"/>
                  </a:schemeClr>
                </a:solidFill>
                <a:latin typeface="+mj-lt"/>
                <a:ea typeface="+mn-ea"/>
                <a:cs typeface="+mn-cs"/>
              </a:defRPr>
            </a:lvl1pPr>
            <a:lvl2pPr marL="0" indent="0" algn="l" defTabSz="914378" rtl="0" eaLnBrk="1" latinLnBrk="0" hangingPunct="1">
              <a:lnSpc>
                <a:spcPct val="100000"/>
              </a:lnSpc>
              <a:spcBef>
                <a:spcPts val="600"/>
              </a:spcBef>
              <a:spcAft>
                <a:spcPts val="0"/>
              </a:spcAft>
              <a:buFont typeface="Avenir LT Std 45 Book" pitchFamily="34" charset="0"/>
              <a:buNone/>
              <a:defRPr sz="1300" kern="1200">
                <a:solidFill>
                  <a:schemeClr val="tx1"/>
                </a:solidFill>
                <a:latin typeface="+mn-lt"/>
                <a:ea typeface="+mn-ea"/>
                <a:cs typeface="+mn-cs"/>
              </a:defRPr>
            </a:lvl2pPr>
            <a:lvl3pPr marL="143996" indent="-143996" algn="l" defTabSz="914378" rtl="0" eaLnBrk="1" latinLnBrk="0" hangingPunct="1">
              <a:lnSpc>
                <a:spcPct val="100000"/>
              </a:lnSpc>
              <a:spcBef>
                <a:spcPts val="600"/>
              </a:spcBef>
              <a:spcAft>
                <a:spcPts val="0"/>
              </a:spcAft>
              <a:buClr>
                <a:schemeClr val="accent1"/>
              </a:buClr>
              <a:buSzPct val="100000"/>
              <a:buFont typeface="Avenir LT Std 65 Medium" pitchFamily="34" charset="0"/>
              <a:buChar char="+"/>
              <a:defRPr sz="1300" kern="1200">
                <a:solidFill>
                  <a:schemeClr val="tx1"/>
                </a:solidFill>
                <a:latin typeface="+mn-lt"/>
                <a:ea typeface="+mn-ea"/>
                <a:cs typeface="+mn-cs"/>
              </a:defRPr>
            </a:lvl3pPr>
            <a:lvl4pPr marL="215995" indent="-71999" algn="l" defTabSz="914378" rtl="0" eaLnBrk="1" latinLnBrk="0" hangingPunct="1">
              <a:lnSpc>
                <a:spcPct val="100000"/>
              </a:lnSpc>
              <a:spcBef>
                <a:spcPts val="200"/>
              </a:spcBef>
              <a:spcAft>
                <a:spcPts val="0"/>
              </a:spcAft>
              <a:buClr>
                <a:schemeClr val="tx1"/>
              </a:buClr>
              <a:buSzPct val="75000"/>
              <a:buFont typeface="Avenir LT Std 45 Book" pitchFamily="34" charset="0"/>
              <a:buChar char="•"/>
              <a:defRPr sz="1200" kern="1200">
                <a:solidFill>
                  <a:schemeClr val="tx1"/>
                </a:solidFill>
                <a:latin typeface="+mn-lt"/>
                <a:ea typeface="+mn-ea"/>
                <a:cs typeface="+mn-cs"/>
              </a:defRPr>
            </a:lvl4pPr>
            <a:lvl5pPr marL="215995" indent="0" algn="l" defTabSz="914378" rtl="0" eaLnBrk="1" latinLnBrk="0" hangingPunct="1">
              <a:lnSpc>
                <a:spcPct val="100000"/>
              </a:lnSpc>
              <a:spcBef>
                <a:spcPts val="200"/>
              </a:spcBef>
              <a:spcAft>
                <a:spcPts val="0"/>
              </a:spcAft>
              <a:buSzPct val="100000"/>
              <a:buFont typeface="Avenir LT Std 45 Book" pitchFamily="34" charset="0"/>
              <a:buNone/>
              <a:defRPr sz="1000" kern="1200">
                <a:solidFill>
                  <a:schemeClr val="accent3"/>
                </a:solidFill>
                <a:latin typeface="+mn-lt"/>
                <a:ea typeface="+mn-ea"/>
                <a:cs typeface="+mn-cs"/>
              </a:defRPr>
            </a:lvl5pPr>
            <a:lvl6pPr marL="2514537"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venir LT Std 45 Book" pitchFamily="34" charset="0"/>
              <a:buChar char="•"/>
              <a:defRPr sz="2000" kern="1200">
                <a:solidFill>
                  <a:schemeClr val="tx1"/>
                </a:solidFill>
                <a:latin typeface="+mn-lt"/>
                <a:ea typeface="+mn-ea"/>
                <a:cs typeface="+mn-cs"/>
              </a:defRPr>
            </a:lvl9pPr>
          </a:lstStyle>
          <a:p>
            <a:r>
              <a:rPr lang="fr-FR" sz="2000"/>
              <a:t>Premiers résultats</a:t>
            </a:r>
            <a:endParaRPr lang="fr-FR" sz="2000" dirty="0"/>
          </a:p>
        </p:txBody>
      </p:sp>
    </p:spTree>
    <p:extLst>
      <p:ext uri="{BB962C8B-B14F-4D97-AF65-F5344CB8AC3E}">
        <p14:creationId xmlns:p14="http://schemas.microsoft.com/office/powerpoint/2010/main" val="2440103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AD935E8-4BD1-06E1-A3B7-411D085A9FEB}"/>
              </a:ext>
            </a:extLst>
          </p:cNvPr>
          <p:cNvSpPr/>
          <p:nvPr/>
        </p:nvSpPr>
        <p:spPr>
          <a:xfrm>
            <a:off x="966043" y="928917"/>
            <a:ext cx="10259914" cy="869404"/>
          </a:xfrm>
          <a:prstGeom prst="roundRect">
            <a:avLst>
              <a:gd name="adj" fmla="val 11146"/>
            </a:avLst>
          </a:prstGeom>
          <a:solidFill>
            <a:schemeClr val="bg2">
              <a:lumMod val="9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5" name="Titre 4">
            <a:extLst>
              <a:ext uri="{FF2B5EF4-FFF2-40B4-BE49-F238E27FC236}">
                <a16:creationId xmlns:a16="http://schemas.microsoft.com/office/drawing/2014/main" id="{CAF4CCEB-4DF7-4FFA-A7C2-C022150698F9}"/>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Développement d’une méthodologie</a:t>
            </a:r>
          </a:p>
        </p:txBody>
      </p:sp>
      <p:sp>
        <p:nvSpPr>
          <p:cNvPr id="20" name="Espace réservé du texte 19">
            <a:extLst>
              <a:ext uri="{FF2B5EF4-FFF2-40B4-BE49-F238E27FC236}">
                <a16:creationId xmlns:a16="http://schemas.microsoft.com/office/drawing/2014/main" id="{E703E678-ACA1-DEFE-3C2D-8AD601D7F247}"/>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Objectif 3</a:t>
            </a:r>
          </a:p>
        </p:txBody>
      </p:sp>
      <p:sp>
        <p:nvSpPr>
          <p:cNvPr id="3" name="Espace réservé du texte 7">
            <a:extLst>
              <a:ext uri="{FF2B5EF4-FFF2-40B4-BE49-F238E27FC236}">
                <a16:creationId xmlns:a16="http://schemas.microsoft.com/office/drawing/2014/main" id="{425AF1EB-9A3E-3741-6B53-7BB4E052CB84}"/>
              </a:ext>
            </a:extLst>
          </p:cNvPr>
          <p:cNvSpPr txBox="1">
            <a:spLocks/>
          </p:cNvSpPr>
          <p:nvPr/>
        </p:nvSpPr>
        <p:spPr bwMode="gray">
          <a:xfrm>
            <a:off x="894923" y="572036"/>
            <a:ext cx="10259914" cy="1452330"/>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lvl="1" algn="ctr">
              <a:lnSpc>
                <a:spcPct val="150000"/>
              </a:lnSpc>
              <a:buNone/>
            </a:pPr>
            <a:r>
              <a:rPr lang="fr-FR" sz="2000" dirty="0">
                <a:solidFill>
                  <a:schemeClr val="tx2"/>
                </a:solidFill>
              </a:rPr>
              <a:t>Développement de fiches méthodologiques pour identifier et mettre en place des mesures de réduction des collisions</a:t>
            </a:r>
          </a:p>
        </p:txBody>
      </p:sp>
      <p:sp>
        <p:nvSpPr>
          <p:cNvPr id="2" name="Espace réservé du numéro de diapositive 9">
            <a:extLst>
              <a:ext uri="{FF2B5EF4-FFF2-40B4-BE49-F238E27FC236}">
                <a16:creationId xmlns:a16="http://schemas.microsoft.com/office/drawing/2014/main" id="{0679C8A4-919B-AE32-81BD-6259503322F5}"/>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25</a:t>
            </a:fld>
            <a:endParaRPr lang="fr-FR"/>
          </a:p>
        </p:txBody>
      </p:sp>
      <p:pic>
        <p:nvPicPr>
          <p:cNvPr id="8" name="Image 7">
            <a:extLst>
              <a:ext uri="{FF2B5EF4-FFF2-40B4-BE49-F238E27FC236}">
                <a16:creationId xmlns:a16="http://schemas.microsoft.com/office/drawing/2014/main" id="{BC45EB18-3481-31DD-FBD0-1E1768E2AF65}"/>
              </a:ext>
            </a:extLst>
          </p:cNvPr>
          <p:cNvPicPr>
            <a:picLocks noChangeAspect="1"/>
          </p:cNvPicPr>
          <p:nvPr/>
        </p:nvPicPr>
        <p:blipFill>
          <a:blip r:embed="rId3"/>
          <a:stretch>
            <a:fillRect/>
          </a:stretch>
        </p:blipFill>
        <p:spPr>
          <a:xfrm>
            <a:off x="755873" y="1929869"/>
            <a:ext cx="3374813" cy="4869697"/>
          </a:xfrm>
          <a:prstGeom prst="rect">
            <a:avLst/>
          </a:prstGeom>
        </p:spPr>
      </p:pic>
      <p:pic>
        <p:nvPicPr>
          <p:cNvPr id="10" name="Image 9">
            <a:extLst>
              <a:ext uri="{FF2B5EF4-FFF2-40B4-BE49-F238E27FC236}">
                <a16:creationId xmlns:a16="http://schemas.microsoft.com/office/drawing/2014/main" id="{B6CB3054-F6B2-050F-C28C-55E31E570EA5}"/>
              </a:ext>
            </a:extLst>
          </p:cNvPr>
          <p:cNvPicPr>
            <a:picLocks noChangeAspect="1"/>
          </p:cNvPicPr>
          <p:nvPr/>
        </p:nvPicPr>
        <p:blipFill>
          <a:blip r:embed="rId4"/>
          <a:stretch>
            <a:fillRect/>
          </a:stretch>
        </p:blipFill>
        <p:spPr>
          <a:xfrm>
            <a:off x="4410858" y="1929869"/>
            <a:ext cx="3370283" cy="4869697"/>
          </a:xfrm>
          <a:prstGeom prst="rect">
            <a:avLst/>
          </a:prstGeom>
        </p:spPr>
      </p:pic>
      <p:pic>
        <p:nvPicPr>
          <p:cNvPr id="12" name="Image 11">
            <a:extLst>
              <a:ext uri="{FF2B5EF4-FFF2-40B4-BE49-F238E27FC236}">
                <a16:creationId xmlns:a16="http://schemas.microsoft.com/office/drawing/2014/main" id="{80DD95C2-1C03-D5BC-1917-43C922EB8304}"/>
              </a:ext>
            </a:extLst>
          </p:cNvPr>
          <p:cNvPicPr>
            <a:picLocks noChangeAspect="1"/>
          </p:cNvPicPr>
          <p:nvPr/>
        </p:nvPicPr>
        <p:blipFill>
          <a:blip r:embed="rId5"/>
          <a:stretch>
            <a:fillRect/>
          </a:stretch>
        </p:blipFill>
        <p:spPr>
          <a:xfrm>
            <a:off x="8084190" y="1929868"/>
            <a:ext cx="3387025" cy="4869698"/>
          </a:xfrm>
          <a:prstGeom prst="rect">
            <a:avLst/>
          </a:prstGeom>
        </p:spPr>
      </p:pic>
    </p:spTree>
    <p:extLst>
      <p:ext uri="{BB962C8B-B14F-4D97-AF65-F5344CB8AC3E}">
        <p14:creationId xmlns:p14="http://schemas.microsoft.com/office/powerpoint/2010/main" val="129336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4871D-7CEE-615F-E0D9-CAA0B7190782}"/>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232F8632-F579-CB06-E1E2-EABF65F86236}"/>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Effet barrière du réseau ferroviaire</a:t>
            </a:r>
          </a:p>
        </p:txBody>
      </p:sp>
      <p:sp>
        <p:nvSpPr>
          <p:cNvPr id="20" name="Espace réservé du texte 19">
            <a:extLst>
              <a:ext uri="{FF2B5EF4-FFF2-40B4-BE49-F238E27FC236}">
                <a16:creationId xmlns:a16="http://schemas.microsoft.com/office/drawing/2014/main" id="{F301FB15-3046-9372-7FFF-776C27A93C24}"/>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Contexte</a:t>
            </a:r>
          </a:p>
        </p:txBody>
      </p:sp>
      <p:sp>
        <p:nvSpPr>
          <p:cNvPr id="3" name="Espace réservé du texte 7">
            <a:extLst>
              <a:ext uri="{FF2B5EF4-FFF2-40B4-BE49-F238E27FC236}">
                <a16:creationId xmlns:a16="http://schemas.microsoft.com/office/drawing/2014/main" id="{FB3FAAB9-4310-2520-A0C9-423B526FBA80}"/>
              </a:ext>
            </a:extLst>
          </p:cNvPr>
          <p:cNvSpPr txBox="1">
            <a:spLocks/>
          </p:cNvSpPr>
          <p:nvPr/>
        </p:nvSpPr>
        <p:spPr bwMode="gray">
          <a:xfrm>
            <a:off x="722313" y="691936"/>
            <a:ext cx="9449209" cy="4148375"/>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457200" indent="-457200">
              <a:lnSpc>
                <a:spcPct val="200000"/>
              </a:lnSpc>
              <a:buFont typeface="Arial" panose="020B0604020202020204" pitchFamily="34" charset="0"/>
              <a:buChar char="•"/>
            </a:pPr>
            <a:endParaRPr lang="fr-FR" sz="2400">
              <a:solidFill>
                <a:schemeClr val="tx2"/>
              </a:solidFill>
            </a:endParaRPr>
          </a:p>
        </p:txBody>
      </p:sp>
      <p:sp>
        <p:nvSpPr>
          <p:cNvPr id="9" name="ZoneTexte 8">
            <a:extLst>
              <a:ext uri="{FF2B5EF4-FFF2-40B4-BE49-F238E27FC236}">
                <a16:creationId xmlns:a16="http://schemas.microsoft.com/office/drawing/2014/main" id="{6E4D4AF7-99A9-777A-6F4B-55848E2F7119}"/>
              </a:ext>
            </a:extLst>
          </p:cNvPr>
          <p:cNvSpPr txBox="1"/>
          <p:nvPr/>
        </p:nvSpPr>
        <p:spPr>
          <a:xfrm>
            <a:off x="479425" y="1584899"/>
            <a:ext cx="8135726" cy="4154984"/>
          </a:xfrm>
          <a:prstGeom prst="rect">
            <a:avLst/>
          </a:prstGeom>
          <a:noFill/>
        </p:spPr>
        <p:txBody>
          <a:bodyPr wrap="square">
            <a:spAutoFit/>
          </a:bodyPr>
          <a:lstStyle/>
          <a:p>
            <a:r>
              <a:rPr lang="en-US" sz="2400" b="1" dirty="0" err="1">
                <a:latin typeface="Avenir Next LT Pro (Corps)"/>
              </a:rPr>
              <a:t>Effet</a:t>
            </a:r>
            <a:r>
              <a:rPr lang="en-US" sz="2400" b="1" dirty="0">
                <a:latin typeface="Avenir Next LT Pro (Corps)"/>
              </a:rPr>
              <a:t> </a:t>
            </a:r>
            <a:r>
              <a:rPr lang="en-US" sz="2400" b="1" dirty="0" err="1">
                <a:latin typeface="Avenir Next LT Pro (Corps)"/>
              </a:rPr>
              <a:t>barrière</a:t>
            </a:r>
            <a:r>
              <a:rPr lang="en-US" sz="2400" b="1" dirty="0">
                <a:latin typeface="Avenir Next LT Pro (Corps)"/>
              </a:rPr>
              <a:t> </a:t>
            </a:r>
            <a:r>
              <a:rPr lang="en-US" sz="2400" dirty="0">
                <a:latin typeface="Avenir Next LT Pro (Corps)"/>
              </a:rPr>
              <a:t>au </a:t>
            </a:r>
            <a:r>
              <a:rPr lang="en-US" sz="2400" dirty="0" err="1">
                <a:latin typeface="Avenir Next LT Pro (Corps)"/>
              </a:rPr>
              <a:t>déplacement</a:t>
            </a:r>
            <a:r>
              <a:rPr lang="en-US" sz="2400" dirty="0">
                <a:latin typeface="Avenir Next LT Pro (Corps)"/>
              </a:rPr>
              <a:t> de la </a:t>
            </a:r>
            <a:r>
              <a:rPr lang="en-US" sz="2400" dirty="0" err="1">
                <a:latin typeface="Avenir Next LT Pro (Corps)"/>
              </a:rPr>
              <a:t>faune</a:t>
            </a:r>
            <a:r>
              <a:rPr lang="en-US" sz="2400" dirty="0">
                <a:latin typeface="Avenir Next LT Pro (Corps)"/>
              </a:rPr>
              <a:t> </a:t>
            </a:r>
            <a:br>
              <a:rPr lang="en-US" sz="2400" dirty="0">
                <a:latin typeface="Avenir Next LT Pro (Corps)"/>
              </a:rPr>
            </a:br>
            <a:r>
              <a:rPr lang="en-US" sz="2400" dirty="0">
                <a:latin typeface="Avenir Next LT Pro (Corps)"/>
              </a:rPr>
              <a:t>= Mise </a:t>
            </a:r>
            <a:r>
              <a:rPr lang="en-US" sz="2400" dirty="0" err="1">
                <a:latin typeface="Avenir Next LT Pro (Corps)"/>
              </a:rPr>
              <a:t>en</a:t>
            </a:r>
            <a:r>
              <a:rPr lang="en-US" sz="2400" dirty="0">
                <a:latin typeface="Avenir Next LT Pro (Corps)"/>
              </a:rPr>
              <a:t> danger de </a:t>
            </a:r>
            <a:r>
              <a:rPr lang="en-US" sz="2400" dirty="0" err="1">
                <a:latin typeface="Avenir Next LT Pro (Corps)"/>
              </a:rPr>
              <a:t>certaines</a:t>
            </a:r>
            <a:r>
              <a:rPr lang="en-US" sz="2400" dirty="0">
                <a:latin typeface="Avenir Next LT Pro (Corps)"/>
              </a:rPr>
              <a:t> </a:t>
            </a:r>
            <a:r>
              <a:rPr lang="en-US" sz="2400" dirty="0" err="1">
                <a:latin typeface="Avenir Next LT Pro (Corps)"/>
              </a:rPr>
              <a:t>espèces</a:t>
            </a:r>
            <a:r>
              <a:rPr lang="en-US" sz="2400" dirty="0">
                <a:latin typeface="Avenir Next LT Pro (Corps)"/>
              </a:rPr>
              <a:t> </a:t>
            </a:r>
          </a:p>
          <a:p>
            <a:endParaRPr lang="en-US" sz="2400" dirty="0">
              <a:latin typeface="Avenir Next LT Pro (Corps)"/>
            </a:endParaRPr>
          </a:p>
          <a:p>
            <a:pPr marL="342900" indent="-342900">
              <a:buFont typeface="Arial" panose="020B0604020202020204" pitchFamily="34" charset="0"/>
              <a:buChar char="•"/>
            </a:pPr>
            <a:r>
              <a:rPr lang="en-US" sz="2400" b="1" dirty="0" err="1">
                <a:latin typeface="Avenir Next LT Pro (Corps)"/>
              </a:rPr>
              <a:t>Impossibilité</a:t>
            </a:r>
            <a:r>
              <a:rPr lang="en-US" sz="2400" b="1" dirty="0">
                <a:latin typeface="Avenir Next LT Pro (Corps)"/>
              </a:rPr>
              <a:t> de traverser </a:t>
            </a:r>
            <a:r>
              <a:rPr lang="en-US" sz="2400" dirty="0">
                <a:latin typeface="Avenir Next LT Pro (Corps)"/>
              </a:rPr>
              <a:t>les </a:t>
            </a:r>
            <a:r>
              <a:rPr lang="en-US" sz="2400" dirty="0" err="1">
                <a:latin typeface="Avenir Next LT Pro (Corps)"/>
              </a:rPr>
              <a:t>voies</a:t>
            </a:r>
            <a:br>
              <a:rPr lang="en-US" sz="2400" dirty="0">
                <a:latin typeface="Avenir Next LT Pro (Corps)"/>
              </a:rPr>
            </a:br>
            <a:r>
              <a:rPr lang="en-US" sz="2400" dirty="0">
                <a:latin typeface="Avenir Next LT Pro (Corps)"/>
                <a:sym typeface="Wingdings" panose="05000000000000000000" pitchFamily="2" charset="2"/>
              </a:rPr>
              <a:t></a:t>
            </a:r>
            <a:r>
              <a:rPr lang="en-US" sz="2400" dirty="0">
                <a:latin typeface="Avenir Next LT Pro (Corps)"/>
              </a:rPr>
              <a:t> </a:t>
            </a:r>
            <a:r>
              <a:rPr lang="en-US" sz="2400" dirty="0" err="1">
                <a:latin typeface="Avenir Next LT Pro (Corps)"/>
              </a:rPr>
              <a:t>Clôtures</a:t>
            </a:r>
            <a:r>
              <a:rPr lang="en-US" sz="2400" dirty="0">
                <a:latin typeface="Avenir Next LT Pro (Corps)"/>
              </a:rPr>
              <a:t>, obstacles, </a:t>
            </a:r>
            <a:r>
              <a:rPr lang="en-US" sz="2400" dirty="0" err="1">
                <a:latin typeface="Avenir Next LT Pro (Corps)"/>
              </a:rPr>
              <a:t>peur</a:t>
            </a:r>
            <a:r>
              <a:rPr lang="en-US" sz="2400" dirty="0">
                <a:latin typeface="Avenir Next LT Pro (Corps)"/>
              </a:rPr>
              <a:t>, … </a:t>
            </a:r>
          </a:p>
          <a:p>
            <a:pPr lvl="0" eaLnBrk="0" fontAlgn="base" hangingPunct="0">
              <a:spcBef>
                <a:spcPct val="0"/>
              </a:spcBef>
              <a:spcAft>
                <a:spcPct val="0"/>
              </a:spcAft>
            </a:pPr>
            <a:r>
              <a:rPr lang="en-US" sz="2400" dirty="0">
                <a:latin typeface="Avenir Next LT Pro (Corps)"/>
                <a:sym typeface="Wingdings" panose="05000000000000000000" pitchFamily="2" charset="2"/>
              </a:rPr>
              <a:t>	 </a:t>
            </a:r>
            <a:r>
              <a:rPr lang="fr-FR" altLang="fr-FR" sz="2400" dirty="0">
                <a:latin typeface="Avenir Next LT Pro (Corps)"/>
              </a:rPr>
              <a:t>Surtout sur les Lignes à Grande Vitesse</a:t>
            </a:r>
            <a:endParaRPr lang="en-US" sz="2400" dirty="0">
              <a:latin typeface="Avenir Next LT Pro (Corps)"/>
            </a:endParaRPr>
          </a:p>
          <a:p>
            <a:endParaRPr lang="en-US" sz="2400" dirty="0">
              <a:latin typeface="Avenir Next LT Pro (Corps)"/>
            </a:endParaRPr>
          </a:p>
          <a:p>
            <a:pPr marL="342900" indent="-342900">
              <a:buFont typeface="Arial" panose="020B0604020202020204" pitchFamily="34" charset="0"/>
              <a:buChar char="•"/>
            </a:pPr>
            <a:r>
              <a:rPr lang="en-US" sz="2400" dirty="0">
                <a:latin typeface="Avenir Next LT Pro (Corps)"/>
              </a:rPr>
              <a:t>Risque de </a:t>
            </a:r>
            <a:r>
              <a:rPr lang="en-US" sz="2400" b="1" dirty="0">
                <a:latin typeface="Avenir Next LT Pro (Corps)"/>
              </a:rPr>
              <a:t>collisions</a:t>
            </a:r>
            <a:r>
              <a:rPr lang="en-US" sz="2400" dirty="0">
                <a:latin typeface="Avenir Next LT Pro (Corps)"/>
              </a:rPr>
              <a:t> </a:t>
            </a:r>
            <a:r>
              <a:rPr lang="en-US" sz="2400" dirty="0" err="1">
                <a:latin typeface="Avenir Next LT Pro (Corps)"/>
              </a:rPr>
              <a:t>faune</a:t>
            </a:r>
            <a:r>
              <a:rPr lang="en-US" sz="2400" dirty="0">
                <a:latin typeface="Avenir Next LT Pro (Corps)"/>
              </a:rPr>
              <a:t>-trains</a:t>
            </a:r>
            <a:br>
              <a:rPr lang="en-US" sz="2400" dirty="0">
                <a:latin typeface="Avenir Next LT Pro (Corps)"/>
              </a:rPr>
            </a:br>
            <a:r>
              <a:rPr lang="en-US" sz="2400" dirty="0">
                <a:latin typeface="Avenir Next LT Pro (Corps)"/>
                <a:sym typeface="Wingdings" panose="05000000000000000000" pitchFamily="2" charset="2"/>
              </a:rPr>
              <a:t></a:t>
            </a:r>
            <a:r>
              <a:rPr lang="en-US" sz="2400" dirty="0">
                <a:latin typeface="Avenir Next LT Pro (Corps)"/>
              </a:rPr>
              <a:t> </a:t>
            </a:r>
            <a:r>
              <a:rPr lang="en-US" sz="2400" dirty="0" err="1">
                <a:latin typeface="Avenir Next LT Pro (Corps)"/>
              </a:rPr>
              <a:t>Mortalité</a:t>
            </a:r>
            <a:endParaRPr lang="en-US" sz="2400" dirty="0">
              <a:latin typeface="Avenir Next LT Pro (Corps)"/>
            </a:endParaRPr>
          </a:p>
          <a:p>
            <a:r>
              <a:rPr lang="en-US" sz="2400" dirty="0">
                <a:latin typeface="Avenir Next LT Pro (Corps)"/>
              </a:rPr>
              <a:t>	</a:t>
            </a:r>
            <a:r>
              <a:rPr lang="en-US" sz="2400" b="1" dirty="0">
                <a:solidFill>
                  <a:schemeClr val="accent3"/>
                </a:solidFill>
                <a:latin typeface="Avenir Next LT Pro (Corps)"/>
                <a:sym typeface="Wingdings" panose="05000000000000000000" pitchFamily="2" charset="2"/>
              </a:rPr>
              <a:t> </a:t>
            </a:r>
            <a:r>
              <a:rPr lang="fr-FR" altLang="fr-FR" sz="2400" b="1" dirty="0">
                <a:solidFill>
                  <a:schemeClr val="accent3"/>
                </a:solidFill>
                <a:latin typeface="Avenir Next LT Pro (Corps)"/>
              </a:rPr>
              <a:t>Surtout sur les lignes classiques</a:t>
            </a:r>
          </a:p>
          <a:p>
            <a:endParaRPr lang="en-US" sz="2400" dirty="0">
              <a:latin typeface="Avenir Next LT Pro (Corps)"/>
            </a:endParaRPr>
          </a:p>
        </p:txBody>
      </p:sp>
      <p:sp>
        <p:nvSpPr>
          <p:cNvPr id="2" name="Espace réservé du numéro de diapositive 9">
            <a:extLst>
              <a:ext uri="{FF2B5EF4-FFF2-40B4-BE49-F238E27FC236}">
                <a16:creationId xmlns:a16="http://schemas.microsoft.com/office/drawing/2014/main" id="{0FDC0E71-4970-EC73-E355-8E9FDE9FA6D4}"/>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3</a:t>
            </a:fld>
            <a:endParaRPr lang="fr-FR"/>
          </a:p>
        </p:txBody>
      </p:sp>
      <p:pic>
        <p:nvPicPr>
          <p:cNvPr id="7" name="Picture 2" descr="Une image contenant train, piste, arbre, ciel&#10;&#10;Description générée automatiquement">
            <a:extLst>
              <a:ext uri="{FF2B5EF4-FFF2-40B4-BE49-F238E27FC236}">
                <a16:creationId xmlns:a16="http://schemas.microsoft.com/office/drawing/2014/main" id="{62E63B7B-3A2E-234F-2E44-481FC2544A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6667" y="1982871"/>
            <a:ext cx="2162172" cy="144612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plein air, voie ferrée, Ferroviaire, piste&#10;&#10;Description générée automatiquement">
            <a:extLst>
              <a:ext uri="{FF2B5EF4-FFF2-40B4-BE49-F238E27FC236}">
                <a16:creationId xmlns:a16="http://schemas.microsoft.com/office/drawing/2014/main" id="{EF9A29B6-3DBC-F4E6-162A-5291701D2C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0883" y="879593"/>
            <a:ext cx="1740829" cy="2314932"/>
          </a:xfrm>
          <a:prstGeom prst="roundRect">
            <a:avLst>
              <a:gd name="adj" fmla="val 5499"/>
            </a:avLst>
          </a:prstGeom>
        </p:spPr>
      </p:pic>
      <p:pic>
        <p:nvPicPr>
          <p:cNvPr id="10" name="Image 9">
            <a:extLst>
              <a:ext uri="{FF2B5EF4-FFF2-40B4-BE49-F238E27FC236}">
                <a16:creationId xmlns:a16="http://schemas.microsoft.com/office/drawing/2014/main" id="{C43F40E3-18A8-716A-1916-F4BE4416B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4701" y="3622793"/>
            <a:ext cx="3954138" cy="2795575"/>
          </a:xfrm>
          <a:prstGeom prst="roundRect">
            <a:avLst>
              <a:gd name="adj" fmla="val 3168"/>
            </a:avLst>
          </a:prstGeom>
        </p:spPr>
      </p:pic>
    </p:spTree>
    <p:extLst>
      <p:ext uri="{BB962C8B-B14F-4D97-AF65-F5344CB8AC3E}">
        <p14:creationId xmlns:p14="http://schemas.microsoft.com/office/powerpoint/2010/main" val="1647752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D6066-C54B-EBB1-EFD7-65726E572780}"/>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B4E84BD7-ECE9-359A-2438-8E8DB659A2DD}"/>
              </a:ext>
            </a:extLst>
          </p:cNvPr>
          <p:cNvSpPr/>
          <p:nvPr/>
        </p:nvSpPr>
        <p:spPr>
          <a:xfrm>
            <a:off x="630633" y="3922335"/>
            <a:ext cx="6124430" cy="22437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err="1"/>
          </a:p>
        </p:txBody>
      </p:sp>
      <p:sp>
        <p:nvSpPr>
          <p:cNvPr id="5" name="Titre 4">
            <a:extLst>
              <a:ext uri="{FF2B5EF4-FFF2-40B4-BE49-F238E27FC236}">
                <a16:creationId xmlns:a16="http://schemas.microsoft.com/office/drawing/2014/main" id="{3D0BE71A-B536-ED7D-FCA7-08302F5AADF2}"/>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Effet barrière de réseau ferroviaire sur les ongulés</a:t>
            </a:r>
          </a:p>
        </p:txBody>
      </p:sp>
      <p:sp>
        <p:nvSpPr>
          <p:cNvPr id="20" name="Espace réservé du texte 19">
            <a:extLst>
              <a:ext uri="{FF2B5EF4-FFF2-40B4-BE49-F238E27FC236}">
                <a16:creationId xmlns:a16="http://schemas.microsoft.com/office/drawing/2014/main" id="{98BD84AC-94DA-C095-58DC-C9A206BF786C}"/>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Contexte</a:t>
            </a:r>
          </a:p>
        </p:txBody>
      </p:sp>
      <p:sp>
        <p:nvSpPr>
          <p:cNvPr id="3" name="Espace réservé du texte 7">
            <a:extLst>
              <a:ext uri="{FF2B5EF4-FFF2-40B4-BE49-F238E27FC236}">
                <a16:creationId xmlns:a16="http://schemas.microsoft.com/office/drawing/2014/main" id="{F8A4AC1C-5F82-2811-9091-23E8710F2831}"/>
              </a:ext>
            </a:extLst>
          </p:cNvPr>
          <p:cNvSpPr txBox="1">
            <a:spLocks/>
          </p:cNvSpPr>
          <p:nvPr/>
        </p:nvSpPr>
        <p:spPr bwMode="gray">
          <a:xfrm>
            <a:off x="722313" y="691936"/>
            <a:ext cx="9449209" cy="4148375"/>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457200" indent="-457200">
              <a:lnSpc>
                <a:spcPct val="200000"/>
              </a:lnSpc>
              <a:buFont typeface="Arial" panose="020B0604020202020204" pitchFamily="34" charset="0"/>
              <a:buChar char="•"/>
            </a:pPr>
            <a:endParaRPr lang="fr-FR" sz="2400">
              <a:solidFill>
                <a:schemeClr val="tx2"/>
              </a:solidFill>
            </a:endParaRPr>
          </a:p>
        </p:txBody>
      </p:sp>
      <p:sp>
        <p:nvSpPr>
          <p:cNvPr id="2" name="Espace réservé du numéro de diapositive 9">
            <a:extLst>
              <a:ext uri="{FF2B5EF4-FFF2-40B4-BE49-F238E27FC236}">
                <a16:creationId xmlns:a16="http://schemas.microsoft.com/office/drawing/2014/main" id="{412499AE-A2E4-7B10-F7A0-01607DD07B8F}"/>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4</a:t>
            </a:fld>
            <a:endParaRPr lang="fr-FR"/>
          </a:p>
        </p:txBody>
      </p:sp>
      <p:grpSp>
        <p:nvGrpSpPr>
          <p:cNvPr id="4" name="Groupe 3">
            <a:extLst>
              <a:ext uri="{FF2B5EF4-FFF2-40B4-BE49-F238E27FC236}">
                <a16:creationId xmlns:a16="http://schemas.microsoft.com/office/drawing/2014/main" id="{D2C94479-3DA9-49C5-A140-9CCFEE5BA6FE}"/>
              </a:ext>
            </a:extLst>
          </p:cNvPr>
          <p:cNvGrpSpPr/>
          <p:nvPr/>
        </p:nvGrpSpPr>
        <p:grpSpPr>
          <a:xfrm>
            <a:off x="7029572" y="934998"/>
            <a:ext cx="3000405" cy="1914607"/>
            <a:chOff x="8749905" y="1777614"/>
            <a:chExt cx="3000405" cy="1914607"/>
          </a:xfrm>
        </p:grpSpPr>
        <p:pic>
          <p:nvPicPr>
            <p:cNvPr id="6" name="Picture 8">
              <a:extLst>
                <a:ext uri="{FF2B5EF4-FFF2-40B4-BE49-F238E27FC236}">
                  <a16:creationId xmlns:a16="http://schemas.microsoft.com/office/drawing/2014/main" id="{ADA95C1D-E14A-2BBB-C36F-D66728F6FE4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749905" y="1777614"/>
              <a:ext cx="3000405" cy="1914607"/>
            </a:xfrm>
            <a:prstGeom prst="roundRect">
              <a:avLst>
                <a:gd name="adj" fmla="val 5147"/>
              </a:avLst>
            </a:prstGeom>
            <a:noFill/>
            <a:ln w="12700">
              <a:solidFill>
                <a:schemeClr val="bg2">
                  <a:lumMod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5E0EA44E-A3D5-E835-10D7-B8C6D644A114}"/>
                </a:ext>
              </a:extLst>
            </p:cNvPr>
            <p:cNvSpPr txBox="1"/>
            <p:nvPr/>
          </p:nvSpPr>
          <p:spPr>
            <a:xfrm>
              <a:off x="8752550" y="1805040"/>
              <a:ext cx="1192646" cy="369332"/>
            </a:xfrm>
            <a:prstGeom prst="rect">
              <a:avLst/>
            </a:prstGeom>
            <a:noFill/>
          </p:spPr>
          <p:txBody>
            <a:bodyPr wrap="square">
              <a:spAutoFit/>
            </a:bodyPr>
            <a:lstStyle/>
            <a:p>
              <a:r>
                <a:rPr lang="en-US" dirty="0" err="1">
                  <a:solidFill>
                    <a:srgbClr val="FFFFFF"/>
                  </a:solidFill>
                  <a:effectLst>
                    <a:outerShdw blurRad="38100" dist="38100" dir="2700000" algn="tl">
                      <a:srgbClr val="000000">
                        <a:alpha val="43137"/>
                      </a:srgbClr>
                    </a:outerShdw>
                  </a:effectLst>
                </a:rPr>
                <a:t>Chevreuil</a:t>
              </a:r>
              <a:endParaRPr lang="fr-FR" dirty="0">
                <a:solidFill>
                  <a:srgbClr val="FFFFFF"/>
                </a:solidFill>
                <a:effectLst>
                  <a:outerShdw blurRad="38100" dist="38100" dir="2700000" algn="tl">
                    <a:srgbClr val="000000">
                      <a:alpha val="43137"/>
                    </a:srgbClr>
                  </a:outerShdw>
                </a:effectLst>
              </a:endParaRPr>
            </a:p>
          </p:txBody>
        </p:sp>
      </p:grpSp>
      <p:grpSp>
        <p:nvGrpSpPr>
          <p:cNvPr id="8" name="Groupe 7">
            <a:extLst>
              <a:ext uri="{FF2B5EF4-FFF2-40B4-BE49-F238E27FC236}">
                <a16:creationId xmlns:a16="http://schemas.microsoft.com/office/drawing/2014/main" id="{2AC41C5B-29AF-54F9-EF82-E2DC3F1DA767}"/>
              </a:ext>
            </a:extLst>
          </p:cNvPr>
          <p:cNvGrpSpPr/>
          <p:nvPr/>
        </p:nvGrpSpPr>
        <p:grpSpPr>
          <a:xfrm>
            <a:off x="8315739" y="3008280"/>
            <a:ext cx="3533073" cy="1522802"/>
            <a:chOff x="8430932" y="3377109"/>
            <a:chExt cx="3533073" cy="1522802"/>
          </a:xfrm>
        </p:grpSpPr>
        <p:pic>
          <p:nvPicPr>
            <p:cNvPr id="10" name="Picture 10" descr="Groupe de sangliers">
              <a:extLst>
                <a:ext uri="{FF2B5EF4-FFF2-40B4-BE49-F238E27FC236}">
                  <a16:creationId xmlns:a16="http://schemas.microsoft.com/office/drawing/2014/main" id="{2F5704C2-F9E8-DF3F-521C-C2197C42279F}"/>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8430932" y="3377109"/>
              <a:ext cx="3533073" cy="1513713"/>
            </a:xfrm>
            <a:prstGeom prst="roundRect">
              <a:avLst>
                <a:gd name="adj" fmla="val 5147"/>
              </a:avLst>
            </a:prstGeom>
            <a:noFill/>
            <a:ln w="12700">
              <a:solidFill>
                <a:schemeClr val="bg2">
                  <a:lumMod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9A7838CB-A416-87D9-B031-2063723C674B}"/>
                </a:ext>
              </a:extLst>
            </p:cNvPr>
            <p:cNvSpPr txBox="1"/>
            <p:nvPr/>
          </p:nvSpPr>
          <p:spPr>
            <a:xfrm>
              <a:off x="8453402" y="4530579"/>
              <a:ext cx="1402890" cy="369332"/>
            </a:xfrm>
            <a:prstGeom prst="rect">
              <a:avLst/>
            </a:prstGeom>
            <a:noFill/>
          </p:spPr>
          <p:txBody>
            <a:bodyPr wrap="square">
              <a:spAutoFit/>
            </a:bodyPr>
            <a:lstStyle/>
            <a:p>
              <a:r>
                <a:rPr lang="en-US" dirty="0" err="1">
                  <a:solidFill>
                    <a:srgbClr val="FFFFFF"/>
                  </a:solidFill>
                  <a:effectLst>
                    <a:outerShdw blurRad="38100" dist="38100" dir="2700000" algn="tl">
                      <a:srgbClr val="000000">
                        <a:alpha val="43137"/>
                      </a:srgbClr>
                    </a:outerShdw>
                  </a:effectLst>
                </a:rPr>
                <a:t>Sanglier</a:t>
              </a:r>
              <a:endParaRPr lang="fr-FR" dirty="0">
                <a:solidFill>
                  <a:srgbClr val="FFFFFF"/>
                </a:solidFill>
                <a:effectLst>
                  <a:outerShdw blurRad="38100" dist="38100" dir="2700000" algn="tl">
                    <a:srgbClr val="000000">
                      <a:alpha val="43137"/>
                    </a:srgbClr>
                  </a:outerShdw>
                </a:effectLst>
              </a:endParaRPr>
            </a:p>
          </p:txBody>
        </p:sp>
      </p:grpSp>
      <p:pic>
        <p:nvPicPr>
          <p:cNvPr id="22" name="Picture 2" descr="Une image contenant train, piste, arbre, ciel&#10;&#10;Description générée automatiquement">
            <a:extLst>
              <a:ext uri="{FF2B5EF4-FFF2-40B4-BE49-F238E27FC236}">
                <a16:creationId xmlns:a16="http://schemas.microsoft.com/office/drawing/2014/main" id="{D3A92CD1-5545-1828-EF9B-B993783223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6942" y="4680668"/>
            <a:ext cx="2903948" cy="1942252"/>
          </a:xfrm>
          <a:prstGeom prst="roundRect">
            <a:avLst>
              <a:gd name="adj" fmla="val 5147"/>
            </a:avLst>
          </a:prstGeom>
          <a:noFill/>
          <a:ln w="12700">
            <a:solidFill>
              <a:schemeClr val="bg2">
                <a:lumMod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4" name="Graphique 1">
            <a:extLst>
              <a:ext uri="{FF2B5EF4-FFF2-40B4-BE49-F238E27FC236}">
                <a16:creationId xmlns:a16="http://schemas.microsoft.com/office/drawing/2014/main" id="{6FB150F7-F7AC-67B2-D6D2-13B43C25E582}"/>
              </a:ext>
            </a:extLst>
          </p:cNvPr>
          <p:cNvPicPr>
            <a:picLocks noChangeAspect="1"/>
          </p:cNvPicPr>
          <p:nvPr/>
        </p:nvPicPr>
        <p:blipFill>
          <a:blip>
            <a:extLst>
              <a:ext uri="{96DAC541-7B7A-43D3-8B79-37D633B846F1}">
                <asvg:svgBlip xmlns:asvg="http://schemas.microsoft.com/office/drawing/2016/SVG/main" r:embed="rId6"/>
              </a:ext>
            </a:extLst>
          </a:blip>
          <a:srcRect l="4709" t="10517" b="53678"/>
          <a:stretch>
            <a:fillRect/>
          </a:stretch>
        </p:blipFill>
        <p:spPr>
          <a:xfrm>
            <a:off x="783267" y="4149629"/>
            <a:ext cx="5881591" cy="1589200"/>
          </a:xfrm>
          <a:prstGeom prst="rect">
            <a:avLst/>
          </a:prstGeom>
        </p:spPr>
      </p:pic>
      <p:pic>
        <p:nvPicPr>
          <p:cNvPr id="25" name="Picture 4" descr="Pin page">
            <a:extLst>
              <a:ext uri="{FF2B5EF4-FFF2-40B4-BE49-F238E27FC236}">
                <a16:creationId xmlns:a16="http://schemas.microsoft.com/office/drawing/2014/main" id="{202C8062-B5D1-A7A6-E3FF-65219F12BFFC}"/>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rot="21362600">
            <a:off x="7502991" y="4078590"/>
            <a:ext cx="688756" cy="42014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ticker Silhouette de chevreuils">
            <a:extLst>
              <a:ext uri="{FF2B5EF4-FFF2-40B4-BE49-F238E27FC236}">
                <a16:creationId xmlns:a16="http://schemas.microsoft.com/office/drawing/2014/main" id="{30F40D07-56D9-D1F2-0895-7812D48D6BE7}"/>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10171522" y="963836"/>
            <a:ext cx="551879" cy="73583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7" name="Picture 6" descr="Sticker Silhouette de chevreuils">
            <a:extLst>
              <a:ext uri="{FF2B5EF4-FFF2-40B4-BE49-F238E27FC236}">
                <a16:creationId xmlns:a16="http://schemas.microsoft.com/office/drawing/2014/main" id="{B9F574ED-E7C6-992F-3A32-EF00B8949F1F}"/>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1326154" y="3648215"/>
            <a:ext cx="382120" cy="50949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4" name="Picture 4" descr="Pin page">
            <a:extLst>
              <a:ext uri="{FF2B5EF4-FFF2-40B4-BE49-F238E27FC236}">
                <a16:creationId xmlns:a16="http://schemas.microsoft.com/office/drawing/2014/main" id="{E6F5B7E9-34EF-5248-FCE2-58652DA93743}"/>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rot="21362600">
            <a:off x="4308836" y="3797092"/>
            <a:ext cx="521867" cy="318339"/>
          </a:xfrm>
          <a:prstGeom prst="rect">
            <a:avLst/>
          </a:prstGeom>
          <a:noFill/>
          <a:extLst>
            <a:ext uri="{909E8E84-426E-40DD-AFC4-6F175D3DCCD1}">
              <a14:hiddenFill xmlns:a14="http://schemas.microsoft.com/office/drawing/2010/main">
                <a:solidFill>
                  <a:srgbClr val="FFFFFF"/>
                </a:solidFill>
              </a14:hiddenFill>
            </a:ext>
          </a:extLst>
        </p:spPr>
      </p:pic>
      <p:sp>
        <p:nvSpPr>
          <p:cNvPr id="35" name="ZoneTexte 34">
            <a:extLst>
              <a:ext uri="{FF2B5EF4-FFF2-40B4-BE49-F238E27FC236}">
                <a16:creationId xmlns:a16="http://schemas.microsoft.com/office/drawing/2014/main" id="{63CE6795-920E-99E9-7748-22ACD88E4C8C}"/>
              </a:ext>
            </a:extLst>
          </p:cNvPr>
          <p:cNvSpPr txBox="1"/>
          <p:nvPr/>
        </p:nvSpPr>
        <p:spPr>
          <a:xfrm>
            <a:off x="630633" y="1566952"/>
            <a:ext cx="5807694" cy="1862048"/>
          </a:xfrm>
          <a:prstGeom prst="rect">
            <a:avLst/>
          </a:prstGeom>
          <a:noFill/>
        </p:spPr>
        <p:txBody>
          <a:bodyPr wrap="square">
            <a:spAutoFit/>
          </a:bodyPr>
          <a:lstStyle/>
          <a:p>
            <a:pPr marL="285750" indent="-285750">
              <a:spcBef>
                <a:spcPts val="600"/>
              </a:spcBef>
              <a:buFont typeface="Courier New" panose="02070309020205020404" pitchFamily="49" charset="0"/>
              <a:buChar char="o"/>
            </a:pPr>
            <a:r>
              <a:rPr lang="en-US" sz="2200" dirty="0"/>
              <a:t>Entre 2015 et 2025, </a:t>
            </a:r>
            <a:r>
              <a:rPr lang="en-US" sz="2200" dirty="0" err="1"/>
              <a:t>presque</a:t>
            </a:r>
            <a:r>
              <a:rPr lang="en-US" sz="2200" dirty="0"/>
              <a:t> 14 000 collisions avec des </a:t>
            </a:r>
            <a:r>
              <a:rPr lang="en-US" sz="2200" dirty="0" err="1"/>
              <a:t>ongulés</a:t>
            </a:r>
            <a:r>
              <a:rPr lang="en-US" sz="2200" dirty="0"/>
              <a:t> </a:t>
            </a:r>
            <a:r>
              <a:rPr lang="en-US" sz="2200" dirty="0" err="1"/>
              <a:t>sauvages</a:t>
            </a:r>
            <a:r>
              <a:rPr lang="en-US" sz="2200" dirty="0"/>
              <a:t> </a:t>
            </a:r>
            <a:r>
              <a:rPr lang="en-US" sz="2200" dirty="0" err="1"/>
              <a:t>ont</a:t>
            </a:r>
            <a:r>
              <a:rPr lang="en-US" sz="2200" dirty="0"/>
              <a:t> </a:t>
            </a:r>
            <a:r>
              <a:rPr lang="en-US" sz="2200" dirty="0" err="1"/>
              <a:t>été</a:t>
            </a:r>
            <a:r>
              <a:rPr lang="en-US" sz="2200" dirty="0"/>
              <a:t> </a:t>
            </a:r>
            <a:r>
              <a:rPr lang="en-US" sz="2200" dirty="0" err="1"/>
              <a:t>enregistrées</a:t>
            </a:r>
            <a:endParaRPr lang="en-US" sz="2200" dirty="0"/>
          </a:p>
          <a:p>
            <a:pPr marL="285750" indent="-285750">
              <a:spcBef>
                <a:spcPts val="600"/>
              </a:spcBef>
              <a:buFont typeface="Courier New" panose="02070309020205020404" pitchFamily="49" charset="0"/>
              <a:buChar char="o"/>
            </a:pPr>
            <a:r>
              <a:rPr lang="en-US" sz="2200" dirty="0"/>
              <a:t>Le </a:t>
            </a:r>
            <a:r>
              <a:rPr lang="en-US" sz="2200" dirty="0" err="1"/>
              <a:t>nombre</a:t>
            </a:r>
            <a:r>
              <a:rPr lang="en-US" sz="2200" dirty="0"/>
              <a:t> de collisions </a:t>
            </a:r>
            <a:r>
              <a:rPr lang="en-US" sz="2200" dirty="0" err="1"/>
              <a:t>croît</a:t>
            </a:r>
            <a:r>
              <a:rPr lang="en-US" sz="2200" dirty="0"/>
              <a:t> </a:t>
            </a:r>
            <a:r>
              <a:rPr lang="en-US" sz="2200" dirty="0" err="1"/>
              <a:t>d’années</a:t>
            </a:r>
            <a:r>
              <a:rPr lang="en-US" sz="2200" dirty="0"/>
              <a:t> </a:t>
            </a:r>
            <a:r>
              <a:rPr lang="en-US" sz="2200" dirty="0" err="1"/>
              <a:t>en</a:t>
            </a:r>
            <a:r>
              <a:rPr lang="en-US" sz="2200" dirty="0"/>
              <a:t> </a:t>
            </a:r>
            <a:r>
              <a:rPr lang="en-US" sz="2200" dirty="0" err="1"/>
              <a:t>années</a:t>
            </a:r>
            <a:endParaRPr lang="fr-FR" sz="2200" dirty="0"/>
          </a:p>
        </p:txBody>
      </p:sp>
      <p:pic>
        <p:nvPicPr>
          <p:cNvPr id="36" name="Graphique 1">
            <a:extLst>
              <a:ext uri="{FF2B5EF4-FFF2-40B4-BE49-F238E27FC236}">
                <a16:creationId xmlns:a16="http://schemas.microsoft.com/office/drawing/2014/main" id="{D54C48BD-4784-2660-23F3-2FAF61794825}"/>
              </a:ext>
            </a:extLst>
          </p:cNvPr>
          <p:cNvPicPr>
            <a:picLocks noChangeAspect="1"/>
          </p:cNvPicPr>
          <p:nvPr/>
        </p:nvPicPr>
        <p:blipFill>
          <a:blip>
            <a:extLst>
              <a:ext uri="{96DAC541-7B7A-43D3-8B79-37D633B846F1}">
                <asvg:svgBlip xmlns:asvg="http://schemas.microsoft.com/office/drawing/2016/SVG/main" r:embed="rId6"/>
              </a:ext>
            </a:extLst>
          </a:blip>
          <a:srcRect l="4709" t="87089" b="5325"/>
          <a:stretch>
            <a:fillRect/>
          </a:stretch>
        </p:blipFill>
        <p:spPr>
          <a:xfrm>
            <a:off x="783267" y="5771976"/>
            <a:ext cx="5881592" cy="336705"/>
          </a:xfrm>
          <a:prstGeom prst="rect">
            <a:avLst/>
          </a:prstGeom>
        </p:spPr>
      </p:pic>
    </p:spTree>
    <p:extLst>
      <p:ext uri="{BB962C8B-B14F-4D97-AF65-F5344CB8AC3E}">
        <p14:creationId xmlns:p14="http://schemas.microsoft.com/office/powerpoint/2010/main" val="2397684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AF4CCEB-4DF7-4FFA-A7C2-C022150698F9}"/>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400" dirty="0">
                <a:solidFill>
                  <a:srgbClr val="FFFFFF"/>
                </a:solidFill>
              </a:rPr>
              <a:t>Mesure possible : implémentation de passages à faune</a:t>
            </a:r>
          </a:p>
        </p:txBody>
      </p:sp>
      <p:sp>
        <p:nvSpPr>
          <p:cNvPr id="20" name="Espace réservé du texte 19">
            <a:extLst>
              <a:ext uri="{FF2B5EF4-FFF2-40B4-BE49-F238E27FC236}">
                <a16:creationId xmlns:a16="http://schemas.microsoft.com/office/drawing/2014/main" id="{E703E678-ACA1-DEFE-3C2D-8AD601D7F247}"/>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Contexte</a:t>
            </a:r>
          </a:p>
        </p:txBody>
      </p:sp>
      <p:sp>
        <p:nvSpPr>
          <p:cNvPr id="3" name="Espace réservé du texte 7">
            <a:extLst>
              <a:ext uri="{FF2B5EF4-FFF2-40B4-BE49-F238E27FC236}">
                <a16:creationId xmlns:a16="http://schemas.microsoft.com/office/drawing/2014/main" id="{425AF1EB-9A3E-3741-6B53-7BB4E052CB84}"/>
              </a:ext>
            </a:extLst>
          </p:cNvPr>
          <p:cNvSpPr txBox="1">
            <a:spLocks/>
          </p:cNvSpPr>
          <p:nvPr/>
        </p:nvSpPr>
        <p:spPr bwMode="gray">
          <a:xfrm>
            <a:off x="722313" y="691936"/>
            <a:ext cx="9449209" cy="4148375"/>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457200" indent="-457200">
              <a:lnSpc>
                <a:spcPct val="200000"/>
              </a:lnSpc>
              <a:buFont typeface="Arial" panose="020B0604020202020204" pitchFamily="34" charset="0"/>
              <a:buChar char="•"/>
            </a:pPr>
            <a:endParaRPr lang="fr-FR" sz="2400">
              <a:solidFill>
                <a:schemeClr val="tx2"/>
              </a:solidFill>
            </a:endParaRPr>
          </a:p>
        </p:txBody>
      </p:sp>
      <p:sp>
        <p:nvSpPr>
          <p:cNvPr id="9" name="ZoneTexte 8">
            <a:extLst>
              <a:ext uri="{FF2B5EF4-FFF2-40B4-BE49-F238E27FC236}">
                <a16:creationId xmlns:a16="http://schemas.microsoft.com/office/drawing/2014/main" id="{3CEDF00F-2C53-7311-D379-93BD40BB1A9B}"/>
              </a:ext>
            </a:extLst>
          </p:cNvPr>
          <p:cNvSpPr txBox="1"/>
          <p:nvPr/>
        </p:nvSpPr>
        <p:spPr>
          <a:xfrm>
            <a:off x="447992" y="1212636"/>
            <a:ext cx="11296015" cy="1137940"/>
          </a:xfrm>
          <a:prstGeom prst="rect">
            <a:avLst/>
          </a:prstGeom>
          <a:noFill/>
        </p:spPr>
        <p:txBody>
          <a:bodyPr wrap="square">
            <a:spAutoFit/>
          </a:bodyPr>
          <a:lstStyle/>
          <a:p>
            <a:pPr lvl="1">
              <a:lnSpc>
                <a:spcPct val="150000"/>
              </a:lnSpc>
            </a:pPr>
            <a:r>
              <a:rPr lang="en-US" sz="2400" dirty="0">
                <a:latin typeface="Avenir Next LT Pro Demi" panose="020B0704020202020204" pitchFamily="34" charset="0"/>
              </a:rPr>
              <a:t>Restriction </a:t>
            </a:r>
            <a:r>
              <a:rPr lang="en-US" sz="2400" dirty="0" err="1">
                <a:latin typeface="Avenir Next LT Pro Demi" panose="020B0704020202020204" pitchFamily="34" charset="0"/>
              </a:rPr>
              <a:t>d’accès</a:t>
            </a:r>
            <a:r>
              <a:rPr lang="en-US" sz="2400" dirty="0">
                <a:latin typeface="Avenir Next LT Pro Demi" panose="020B0704020202020204" pitchFamily="34" charset="0"/>
              </a:rPr>
              <a:t> à la </a:t>
            </a:r>
            <a:r>
              <a:rPr lang="en-US" sz="2400" dirty="0" err="1">
                <a:latin typeface="Avenir Next LT Pro Demi" panose="020B0704020202020204" pitchFamily="34" charset="0"/>
              </a:rPr>
              <a:t>voie</a:t>
            </a:r>
            <a:r>
              <a:rPr lang="en-US" sz="2400" dirty="0">
                <a:latin typeface="Avenir Next LT Pro Demi" panose="020B0704020202020204" pitchFamily="34" charset="0"/>
              </a:rPr>
              <a:t> + passage à </a:t>
            </a:r>
            <a:r>
              <a:rPr lang="en-US" sz="2400" dirty="0" err="1">
                <a:latin typeface="Avenir Next LT Pro Demi" panose="020B0704020202020204" pitchFamily="34" charset="0"/>
              </a:rPr>
              <a:t>faune</a:t>
            </a:r>
            <a:endParaRPr lang="en-US" sz="2400" dirty="0">
              <a:latin typeface="Avenir Next LT Pro Demi" panose="020B0704020202020204" pitchFamily="34" charset="0"/>
            </a:endParaRPr>
          </a:p>
          <a:p>
            <a:pPr marL="800100" lvl="1" indent="-342900">
              <a:lnSpc>
                <a:spcPct val="150000"/>
              </a:lnSpc>
              <a:buFont typeface="Wingdings" panose="05000000000000000000" pitchFamily="2" charset="2"/>
              <a:buChar char="à"/>
            </a:pPr>
            <a:r>
              <a:rPr lang="en-US" sz="2400" dirty="0" err="1">
                <a:latin typeface="Avenir Next LT Pro (Corps)"/>
              </a:rPr>
              <a:t>Couteux</a:t>
            </a:r>
            <a:r>
              <a:rPr lang="en-US" sz="2400" dirty="0">
                <a:latin typeface="Avenir Next LT Pro (Corps)"/>
              </a:rPr>
              <a:t> et difficile à </a:t>
            </a:r>
            <a:r>
              <a:rPr lang="en-US" sz="2400" dirty="0" err="1">
                <a:latin typeface="Avenir Next LT Pro (Corps)"/>
              </a:rPr>
              <a:t>mettre</a:t>
            </a:r>
            <a:r>
              <a:rPr lang="en-US" sz="2400" dirty="0">
                <a:latin typeface="Avenir Next LT Pro (Corps)"/>
              </a:rPr>
              <a:t> </a:t>
            </a:r>
            <a:r>
              <a:rPr lang="en-US" sz="2400" dirty="0" err="1">
                <a:latin typeface="Avenir Next LT Pro (Corps)"/>
              </a:rPr>
              <a:t>en</a:t>
            </a:r>
            <a:r>
              <a:rPr lang="en-US" sz="2400" dirty="0">
                <a:latin typeface="Avenir Next LT Pro (Corps)"/>
              </a:rPr>
              <a:t> place sur les </a:t>
            </a:r>
            <a:r>
              <a:rPr lang="en-US" sz="2400" dirty="0" err="1">
                <a:latin typeface="Avenir Next LT Pro (Corps)"/>
              </a:rPr>
              <a:t>lignes</a:t>
            </a:r>
            <a:r>
              <a:rPr lang="en-US" sz="2400" dirty="0">
                <a:latin typeface="Avenir Next LT Pro (Corps)"/>
              </a:rPr>
              <a:t> </a:t>
            </a:r>
            <a:r>
              <a:rPr lang="en-US" sz="2400" dirty="0" err="1">
                <a:latin typeface="Avenir Next LT Pro (Corps)"/>
              </a:rPr>
              <a:t>existantes</a:t>
            </a:r>
            <a:endParaRPr lang="en-US" sz="2400" dirty="0">
              <a:latin typeface="Avenir Next LT Pro (Corps)"/>
            </a:endParaRPr>
          </a:p>
        </p:txBody>
      </p:sp>
      <p:sp>
        <p:nvSpPr>
          <p:cNvPr id="2" name="Espace réservé du numéro de diapositive 9">
            <a:extLst>
              <a:ext uri="{FF2B5EF4-FFF2-40B4-BE49-F238E27FC236}">
                <a16:creationId xmlns:a16="http://schemas.microsoft.com/office/drawing/2014/main" id="{710C5A35-594D-C45F-92E9-97C34E92063C}"/>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5</a:t>
            </a:fld>
            <a:endParaRPr lang="fr-FR"/>
          </a:p>
        </p:txBody>
      </p:sp>
      <p:grpSp>
        <p:nvGrpSpPr>
          <p:cNvPr id="6" name="Groupe 5">
            <a:extLst>
              <a:ext uri="{FF2B5EF4-FFF2-40B4-BE49-F238E27FC236}">
                <a16:creationId xmlns:a16="http://schemas.microsoft.com/office/drawing/2014/main" id="{57891E92-1508-D32A-0D4F-D13C67421879}"/>
              </a:ext>
            </a:extLst>
          </p:cNvPr>
          <p:cNvGrpSpPr/>
          <p:nvPr/>
        </p:nvGrpSpPr>
        <p:grpSpPr>
          <a:xfrm>
            <a:off x="1742371" y="2602364"/>
            <a:ext cx="8780283" cy="3923236"/>
            <a:chOff x="444364" y="508282"/>
            <a:chExt cx="5764752" cy="2222146"/>
          </a:xfrm>
        </p:grpSpPr>
        <p:pic>
          <p:nvPicPr>
            <p:cNvPr id="10" name="Image 9">
              <a:extLst>
                <a:ext uri="{FF2B5EF4-FFF2-40B4-BE49-F238E27FC236}">
                  <a16:creationId xmlns:a16="http://schemas.microsoft.com/office/drawing/2014/main" id="{85B10F86-AF3C-91EF-3A48-BBB3460D82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364" y="508282"/>
              <a:ext cx="2733040" cy="1820545"/>
            </a:xfrm>
            <a:prstGeom prst="rect">
              <a:avLst/>
            </a:prstGeom>
            <a:noFill/>
            <a:ln>
              <a:solidFill>
                <a:schemeClr val="bg2">
                  <a:lumMod val="50000"/>
                </a:schemeClr>
              </a:solidFill>
            </a:ln>
            <a:effectLst>
              <a:outerShdw blurRad="50800" dist="38100" dir="2700000" algn="tl" rotWithShape="0">
                <a:prstClr val="black">
                  <a:alpha val="40000"/>
                </a:prstClr>
              </a:outerShdw>
            </a:effectLst>
          </p:spPr>
        </p:pic>
        <p:pic>
          <p:nvPicPr>
            <p:cNvPr id="12" name="Image 11">
              <a:extLst>
                <a:ext uri="{FF2B5EF4-FFF2-40B4-BE49-F238E27FC236}">
                  <a16:creationId xmlns:a16="http://schemas.microsoft.com/office/drawing/2014/main" id="{38A2FFCF-B8A4-D526-EC3E-F81EA2112A22}"/>
                </a:ext>
              </a:extLst>
            </p:cNvPr>
            <p:cNvPicPr>
              <a:picLocks noChangeAspect="1"/>
            </p:cNvPicPr>
            <p:nvPr/>
          </p:nvPicPr>
          <p:blipFill rotWithShape="1">
            <a:blip r:embed="rId4">
              <a:extLst>
                <a:ext uri="{28A0092B-C50C-407E-A947-70E740481C1C}">
                  <a14:useLocalDpi xmlns:a14="http://schemas.microsoft.com/office/drawing/2010/main" val="0"/>
                </a:ext>
              </a:extLst>
            </a:blip>
            <a:srcRect r="1328" b="1741"/>
            <a:stretch>
              <a:fillRect/>
            </a:stretch>
          </p:blipFill>
          <p:spPr bwMode="auto">
            <a:xfrm>
              <a:off x="3464604" y="909883"/>
              <a:ext cx="2744512" cy="1820545"/>
            </a:xfrm>
            <a:prstGeom prst="rect">
              <a:avLst/>
            </a:prstGeom>
            <a:noFill/>
            <a:ln>
              <a:solidFill>
                <a:schemeClr val="bg2">
                  <a:lumMod val="50000"/>
                </a:schemeClr>
              </a:solid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532901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0A816-D534-B91A-281B-F9B54E0FD0F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37CFBDB-7CA9-11B3-CCCA-FB35BE03911F}"/>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300" dirty="0">
                <a:solidFill>
                  <a:srgbClr val="FFFFFF"/>
                </a:solidFill>
              </a:rPr>
              <a:t>Réduire les collisions en utilisant les ouvrages </a:t>
            </a:r>
            <a:r>
              <a:rPr lang="fr-FR" sz="2300" b="1" dirty="0">
                <a:solidFill>
                  <a:srgbClr val="FFFFFF"/>
                </a:solidFill>
              </a:rPr>
              <a:t>déjà existants</a:t>
            </a:r>
          </a:p>
        </p:txBody>
      </p:sp>
      <p:sp>
        <p:nvSpPr>
          <p:cNvPr id="20" name="Espace réservé du texte 19">
            <a:extLst>
              <a:ext uri="{FF2B5EF4-FFF2-40B4-BE49-F238E27FC236}">
                <a16:creationId xmlns:a16="http://schemas.microsoft.com/office/drawing/2014/main" id="{323721F3-1590-50C7-937E-7E7AA8BD73F8}"/>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Contexte</a:t>
            </a:r>
          </a:p>
        </p:txBody>
      </p:sp>
      <p:sp>
        <p:nvSpPr>
          <p:cNvPr id="3" name="Espace réservé du texte 7">
            <a:extLst>
              <a:ext uri="{FF2B5EF4-FFF2-40B4-BE49-F238E27FC236}">
                <a16:creationId xmlns:a16="http://schemas.microsoft.com/office/drawing/2014/main" id="{7022B7B3-5E8A-0784-B74B-9CEE6EBF00E0}"/>
              </a:ext>
            </a:extLst>
          </p:cNvPr>
          <p:cNvSpPr txBox="1">
            <a:spLocks/>
          </p:cNvSpPr>
          <p:nvPr/>
        </p:nvSpPr>
        <p:spPr bwMode="gray">
          <a:xfrm>
            <a:off x="722313" y="691936"/>
            <a:ext cx="9449209" cy="4148375"/>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457200" indent="-457200">
              <a:lnSpc>
                <a:spcPct val="200000"/>
              </a:lnSpc>
              <a:buFont typeface="Arial" panose="020B0604020202020204" pitchFamily="34" charset="0"/>
              <a:buChar char="•"/>
            </a:pPr>
            <a:endParaRPr lang="fr-FR" sz="2400">
              <a:solidFill>
                <a:schemeClr val="tx2"/>
              </a:solidFill>
            </a:endParaRPr>
          </a:p>
        </p:txBody>
      </p:sp>
      <p:sp>
        <p:nvSpPr>
          <p:cNvPr id="9" name="ZoneTexte 8">
            <a:extLst>
              <a:ext uri="{FF2B5EF4-FFF2-40B4-BE49-F238E27FC236}">
                <a16:creationId xmlns:a16="http://schemas.microsoft.com/office/drawing/2014/main" id="{048D1649-30F4-4ED4-74E8-C9973B273B7F}"/>
              </a:ext>
            </a:extLst>
          </p:cNvPr>
          <p:cNvSpPr txBox="1"/>
          <p:nvPr/>
        </p:nvSpPr>
        <p:spPr>
          <a:xfrm>
            <a:off x="276338" y="1510431"/>
            <a:ext cx="11296015" cy="1691938"/>
          </a:xfrm>
          <a:prstGeom prst="rect">
            <a:avLst/>
          </a:prstGeom>
          <a:noFill/>
        </p:spPr>
        <p:txBody>
          <a:bodyPr wrap="square">
            <a:spAutoFit/>
          </a:bodyPr>
          <a:lstStyle/>
          <a:p>
            <a:pPr>
              <a:lnSpc>
                <a:spcPct val="150000"/>
              </a:lnSpc>
            </a:pPr>
            <a:r>
              <a:rPr lang="en-US" sz="2400" b="1" dirty="0" err="1">
                <a:solidFill>
                  <a:schemeClr val="accent5">
                    <a:lumMod val="50000"/>
                  </a:schemeClr>
                </a:solidFill>
                <a:latin typeface="Avenir Next LT Pro (Corps)"/>
              </a:rPr>
              <a:t>Ouvrages</a:t>
            </a:r>
            <a:r>
              <a:rPr lang="en-US" sz="2400" b="1" dirty="0">
                <a:solidFill>
                  <a:schemeClr val="accent5">
                    <a:lumMod val="50000"/>
                  </a:schemeClr>
                </a:solidFill>
                <a:latin typeface="Avenir Next LT Pro (Corps)"/>
              </a:rPr>
              <a:t> d’art non </a:t>
            </a:r>
            <a:r>
              <a:rPr lang="en-US" sz="2400" b="1" dirty="0" err="1">
                <a:solidFill>
                  <a:schemeClr val="accent5">
                    <a:lumMod val="50000"/>
                  </a:schemeClr>
                </a:solidFill>
                <a:latin typeface="Avenir Next LT Pro (Corps)"/>
              </a:rPr>
              <a:t>dédiés</a:t>
            </a:r>
            <a:r>
              <a:rPr lang="en-US" sz="2400" b="1" dirty="0">
                <a:solidFill>
                  <a:schemeClr val="accent5">
                    <a:lumMod val="50000"/>
                  </a:schemeClr>
                </a:solidFill>
                <a:latin typeface="Avenir Next LT Pro (Corps)"/>
              </a:rPr>
              <a:t> à la </a:t>
            </a:r>
            <a:r>
              <a:rPr lang="en-US" sz="2400" b="1" dirty="0" err="1">
                <a:solidFill>
                  <a:schemeClr val="accent5">
                    <a:lumMod val="50000"/>
                  </a:schemeClr>
                </a:solidFill>
                <a:latin typeface="Avenir Next LT Pro (Corps)"/>
              </a:rPr>
              <a:t>faune</a:t>
            </a:r>
            <a:endParaRPr lang="en-US" sz="2400" b="1" dirty="0">
              <a:solidFill>
                <a:schemeClr val="accent5">
                  <a:lumMod val="50000"/>
                </a:schemeClr>
              </a:solidFill>
              <a:latin typeface="Avenir Next LT Pro (Corps)"/>
            </a:endParaRPr>
          </a:p>
          <a:p>
            <a:pPr>
              <a:lnSpc>
                <a:spcPct val="150000"/>
              </a:lnSpc>
            </a:pPr>
            <a:r>
              <a:rPr lang="en-US" sz="2400" dirty="0">
                <a:solidFill>
                  <a:schemeClr val="accent5">
                    <a:lumMod val="50000"/>
                  </a:schemeClr>
                </a:solidFill>
                <a:latin typeface="Avenir Next LT Pro (Corps)"/>
              </a:rPr>
              <a:t>	</a:t>
            </a:r>
            <a:r>
              <a:rPr lang="en-US" sz="2400" dirty="0">
                <a:solidFill>
                  <a:schemeClr val="accent5">
                    <a:lumMod val="50000"/>
                  </a:schemeClr>
                </a:solidFill>
                <a:latin typeface="Avenir Next LT Pro (Corps)"/>
                <a:sym typeface="Wingdings" panose="05000000000000000000" pitchFamily="2" charset="2"/>
              </a:rPr>
              <a:t> </a:t>
            </a:r>
            <a:r>
              <a:rPr lang="en-US" sz="2400" dirty="0" err="1">
                <a:solidFill>
                  <a:schemeClr val="accent5">
                    <a:lumMod val="50000"/>
                  </a:schemeClr>
                </a:solidFill>
                <a:latin typeface="Avenir Next LT Pro (Corps)"/>
                <a:sym typeface="Wingdings" panose="05000000000000000000" pitchFamily="2" charset="2"/>
              </a:rPr>
              <a:t>Utilisés</a:t>
            </a:r>
            <a:r>
              <a:rPr lang="en-US" sz="2400" dirty="0">
                <a:solidFill>
                  <a:schemeClr val="accent5">
                    <a:lumMod val="50000"/>
                  </a:schemeClr>
                </a:solidFill>
                <a:latin typeface="Avenir Next LT Pro (Corps)"/>
                <a:sym typeface="Wingdings" panose="05000000000000000000" pitchFamily="2" charset="2"/>
              </a:rPr>
              <a:t> par la </a:t>
            </a:r>
            <a:r>
              <a:rPr lang="en-US" sz="2400" dirty="0" err="1">
                <a:solidFill>
                  <a:schemeClr val="accent5">
                    <a:lumMod val="50000"/>
                  </a:schemeClr>
                </a:solidFill>
                <a:latin typeface="Avenir Next LT Pro (Corps)"/>
                <a:sym typeface="Wingdings" panose="05000000000000000000" pitchFamily="2" charset="2"/>
              </a:rPr>
              <a:t>faune</a:t>
            </a:r>
            <a:r>
              <a:rPr lang="en-US" sz="2400" dirty="0">
                <a:solidFill>
                  <a:schemeClr val="accent5">
                    <a:lumMod val="50000"/>
                  </a:schemeClr>
                </a:solidFill>
                <a:latin typeface="Avenir Next LT Pro (Corps)"/>
                <a:sym typeface="Wingdings" panose="05000000000000000000" pitchFamily="2" charset="2"/>
              </a:rPr>
              <a:t> dans </a:t>
            </a:r>
            <a:r>
              <a:rPr lang="en-US" sz="2400" dirty="0" err="1">
                <a:solidFill>
                  <a:schemeClr val="accent5">
                    <a:lumMod val="50000"/>
                  </a:schemeClr>
                </a:solidFill>
                <a:latin typeface="Avenir Next LT Pro (Corps)"/>
                <a:sym typeface="Wingdings" panose="05000000000000000000" pitchFamily="2" charset="2"/>
              </a:rPr>
              <a:t>certaines</a:t>
            </a:r>
            <a:r>
              <a:rPr lang="en-US" sz="2400" dirty="0">
                <a:solidFill>
                  <a:schemeClr val="accent5">
                    <a:lumMod val="50000"/>
                  </a:schemeClr>
                </a:solidFill>
                <a:latin typeface="Avenir Next LT Pro (Corps)"/>
                <a:sym typeface="Wingdings" panose="05000000000000000000" pitchFamily="2" charset="2"/>
              </a:rPr>
              <a:t> conditions</a:t>
            </a:r>
            <a:endParaRPr lang="en-US" sz="2400" dirty="0">
              <a:solidFill>
                <a:schemeClr val="accent5">
                  <a:lumMod val="50000"/>
                </a:schemeClr>
              </a:solidFill>
              <a:latin typeface="Avenir Next LT Pro (Corps)"/>
            </a:endParaRPr>
          </a:p>
          <a:p>
            <a:pPr>
              <a:lnSpc>
                <a:spcPct val="150000"/>
              </a:lnSpc>
            </a:pPr>
            <a:r>
              <a:rPr lang="en-US" sz="2400" dirty="0">
                <a:solidFill>
                  <a:schemeClr val="accent5">
                    <a:lumMod val="50000"/>
                  </a:schemeClr>
                </a:solidFill>
                <a:latin typeface="Avenir Next LT Pro (Corps)"/>
              </a:rPr>
              <a:t>	</a:t>
            </a:r>
            <a:r>
              <a:rPr lang="en-US" sz="2400" dirty="0">
                <a:solidFill>
                  <a:schemeClr val="accent5">
                    <a:lumMod val="50000"/>
                  </a:schemeClr>
                </a:solidFill>
                <a:latin typeface="Avenir Next LT Pro (Corps)"/>
                <a:sym typeface="Wingdings" panose="05000000000000000000" pitchFamily="2" charset="2"/>
              </a:rPr>
              <a:t> </a:t>
            </a:r>
            <a:r>
              <a:rPr lang="en-US" sz="2400" dirty="0">
                <a:solidFill>
                  <a:schemeClr val="accent5">
                    <a:lumMod val="50000"/>
                  </a:schemeClr>
                </a:solidFill>
                <a:latin typeface="Avenir Next LT Pro (Corps)"/>
              </a:rPr>
              <a:t>Déjà </a:t>
            </a:r>
            <a:r>
              <a:rPr lang="en-US" sz="2400" dirty="0" err="1">
                <a:solidFill>
                  <a:schemeClr val="accent5">
                    <a:lumMod val="50000"/>
                  </a:schemeClr>
                </a:solidFill>
                <a:latin typeface="Avenir Next LT Pro (Corps)"/>
              </a:rPr>
              <a:t>présents</a:t>
            </a:r>
            <a:r>
              <a:rPr lang="en-US" sz="2400" dirty="0">
                <a:solidFill>
                  <a:schemeClr val="accent5">
                    <a:lumMod val="50000"/>
                  </a:schemeClr>
                </a:solidFill>
                <a:latin typeface="Avenir Next LT Pro (Corps)"/>
              </a:rPr>
              <a:t> </a:t>
            </a:r>
            <a:r>
              <a:rPr lang="en-US" sz="2400" dirty="0" err="1">
                <a:solidFill>
                  <a:schemeClr val="accent5">
                    <a:lumMod val="50000"/>
                  </a:schemeClr>
                </a:solidFill>
                <a:latin typeface="Avenir Next LT Pro (Corps)"/>
              </a:rPr>
              <a:t>en</a:t>
            </a:r>
            <a:r>
              <a:rPr lang="en-US" sz="2400" dirty="0">
                <a:solidFill>
                  <a:schemeClr val="accent5">
                    <a:lumMod val="50000"/>
                  </a:schemeClr>
                </a:solidFill>
                <a:latin typeface="Avenir Next LT Pro (Corps)"/>
              </a:rPr>
              <a:t> grand </a:t>
            </a:r>
            <a:r>
              <a:rPr lang="en-US" sz="2400" dirty="0" err="1">
                <a:solidFill>
                  <a:schemeClr val="accent5">
                    <a:lumMod val="50000"/>
                  </a:schemeClr>
                </a:solidFill>
                <a:latin typeface="Avenir Next LT Pro (Corps)"/>
              </a:rPr>
              <a:t>nombre</a:t>
            </a:r>
            <a:endParaRPr lang="en-US" sz="2400" dirty="0">
              <a:solidFill>
                <a:schemeClr val="accent5">
                  <a:lumMod val="50000"/>
                </a:schemeClr>
              </a:solidFill>
              <a:latin typeface="Avenir Next LT Pro (Corps)"/>
            </a:endParaRPr>
          </a:p>
        </p:txBody>
      </p:sp>
      <p:sp>
        <p:nvSpPr>
          <p:cNvPr id="2" name="Espace réservé du numéro de diapositive 9">
            <a:extLst>
              <a:ext uri="{FF2B5EF4-FFF2-40B4-BE49-F238E27FC236}">
                <a16:creationId xmlns:a16="http://schemas.microsoft.com/office/drawing/2014/main" id="{BAE31771-2C8D-FC09-0E8B-3E38B1A07CD1}"/>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6</a:t>
            </a:fld>
            <a:endParaRPr lang="fr-FR"/>
          </a:p>
        </p:txBody>
      </p:sp>
      <p:pic>
        <p:nvPicPr>
          <p:cNvPr id="4" name="Image 3">
            <a:extLst>
              <a:ext uri="{FF2B5EF4-FFF2-40B4-BE49-F238E27FC236}">
                <a16:creationId xmlns:a16="http://schemas.microsoft.com/office/drawing/2014/main" id="{7DD2092A-6F59-B324-890C-E0A79E7A81C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a:xfrm>
            <a:off x="3916101" y="3933689"/>
            <a:ext cx="4359798" cy="2738628"/>
          </a:xfrm>
          <a:prstGeom prst="roundRect">
            <a:avLst>
              <a:gd name="adj" fmla="val 5422"/>
            </a:avLst>
          </a:prstGeom>
          <a:ln>
            <a:solidFill>
              <a:schemeClr val="bg2">
                <a:lumMod val="50000"/>
              </a:schemeClr>
            </a:solidFill>
          </a:ln>
          <a:effectLst>
            <a:outerShdw blurRad="50800" dist="38100" dir="2700000" algn="tl" rotWithShape="0">
              <a:prstClr val="black">
                <a:alpha val="40000"/>
              </a:prstClr>
            </a:outerShdw>
          </a:effectLst>
        </p:spPr>
      </p:pic>
      <p:pic>
        <p:nvPicPr>
          <p:cNvPr id="6" name="Image 5">
            <a:extLst>
              <a:ext uri="{FF2B5EF4-FFF2-40B4-BE49-F238E27FC236}">
                <a16:creationId xmlns:a16="http://schemas.microsoft.com/office/drawing/2014/main" id="{D588A0DF-8B26-9D7E-9831-B51D654A479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40"/>
          <a:stretch/>
        </p:blipFill>
        <p:spPr>
          <a:xfrm rot="5400000">
            <a:off x="9070704" y="834104"/>
            <a:ext cx="2738632" cy="2951283"/>
          </a:xfrm>
          <a:prstGeom prst="roundRect">
            <a:avLst>
              <a:gd name="adj" fmla="val 4415"/>
            </a:avLst>
          </a:prstGeom>
          <a:ln>
            <a:solidFill>
              <a:schemeClr val="bg2">
                <a:lumMod val="50000"/>
              </a:schemeClr>
            </a:solidFill>
          </a:ln>
          <a:effectLst>
            <a:outerShdw blurRad="50800" dist="38100" dir="2700000" algn="tl" rotWithShape="0">
              <a:prstClr val="black">
                <a:alpha val="40000"/>
              </a:prstClr>
            </a:outerShdw>
          </a:effectLst>
        </p:spPr>
      </p:pic>
      <p:pic>
        <p:nvPicPr>
          <p:cNvPr id="7" name="Image 6">
            <a:extLst>
              <a:ext uri="{FF2B5EF4-FFF2-40B4-BE49-F238E27FC236}">
                <a16:creationId xmlns:a16="http://schemas.microsoft.com/office/drawing/2014/main" id="{84364D92-5782-837B-95F0-58B0197D9E4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1146" y="3933691"/>
            <a:ext cx="3623995" cy="2738628"/>
          </a:xfrm>
          <a:prstGeom prst="roundRect">
            <a:avLst>
              <a:gd name="adj" fmla="val 5659"/>
            </a:avLst>
          </a:prstGeom>
          <a:ln>
            <a:solidFill>
              <a:schemeClr val="bg2">
                <a:lumMod val="50000"/>
              </a:schemeClr>
            </a:solidFill>
          </a:ln>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36C27029-1C6A-AF3D-E6C7-08583BE20AC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rot="5400000">
            <a:off x="8455691" y="4007070"/>
            <a:ext cx="2738630" cy="2591874"/>
          </a:xfrm>
          <a:prstGeom prst="roundRect">
            <a:avLst>
              <a:gd name="adj" fmla="val 6042"/>
            </a:avLst>
          </a:prstGeom>
          <a:ln>
            <a:solidFill>
              <a:schemeClr val="bg2">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65999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BBA8747C-2EE1-8733-71A5-59A69DE46E1D}"/>
              </a:ext>
            </a:extLst>
          </p:cNvPr>
          <p:cNvGrpSpPr/>
          <p:nvPr/>
        </p:nvGrpSpPr>
        <p:grpSpPr>
          <a:xfrm>
            <a:off x="277284" y="3148792"/>
            <a:ext cx="4487241" cy="2542911"/>
            <a:chOff x="3342053" y="4320781"/>
            <a:chExt cx="4487241" cy="2542911"/>
          </a:xfrm>
          <a:effectLst>
            <a:outerShdw blurRad="50800" dist="38100" dir="2700000" algn="tl" rotWithShape="0">
              <a:prstClr val="black">
                <a:alpha val="40000"/>
              </a:prstClr>
            </a:outerShdw>
          </a:effectLst>
        </p:grpSpPr>
        <p:pic>
          <p:nvPicPr>
            <p:cNvPr id="8" name="Image 7" descr="Une image contenant plein air, noir et blanc, sol, mammifère&#10;&#10;Description générée automatiquement">
              <a:extLst>
                <a:ext uri="{FF2B5EF4-FFF2-40B4-BE49-F238E27FC236}">
                  <a16:creationId xmlns:a16="http://schemas.microsoft.com/office/drawing/2014/main" id="{1DBBF726-30EC-16F1-B19B-66D9EC9B7A2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342053" y="4320781"/>
              <a:ext cx="3542400" cy="2513009"/>
            </a:xfrm>
            <a:prstGeom prst="roundRect">
              <a:avLst>
                <a:gd name="adj" fmla="val 4686"/>
              </a:avLst>
            </a:prstGeom>
            <a:ln>
              <a:solidFill>
                <a:schemeClr val="bg2">
                  <a:lumMod val="50000"/>
                </a:schemeClr>
              </a:solidFill>
            </a:ln>
          </p:spPr>
        </p:pic>
        <p:sp>
          <p:nvSpPr>
            <p:cNvPr id="12" name="Espace réservé du contenu 1">
              <a:extLst>
                <a:ext uri="{FF2B5EF4-FFF2-40B4-BE49-F238E27FC236}">
                  <a16:creationId xmlns:a16="http://schemas.microsoft.com/office/drawing/2014/main" id="{E9687A69-F0DF-9E8C-886B-795E10DB08EB}"/>
                </a:ext>
              </a:extLst>
            </p:cNvPr>
            <p:cNvSpPr txBox="1">
              <a:spLocks/>
            </p:cNvSpPr>
            <p:nvPr/>
          </p:nvSpPr>
          <p:spPr>
            <a:xfrm>
              <a:off x="5786576" y="6599702"/>
              <a:ext cx="2042718" cy="263990"/>
            </a:xfrm>
            <a:prstGeom prst="rect">
              <a:avLst/>
            </a:prstGeom>
            <a:ln>
              <a:noFill/>
            </a:ln>
          </p:spPr>
          <p:txBody>
            <a:bodyPr vert="horz" lIns="91440" tIns="45720" rIns="91440" bIns="45720" rtlCol="0">
              <a:normAutofit/>
            </a:bodyPr>
            <a:lstStyle>
              <a:lvl1pPr marL="354013" indent="-354013" algn="l" defTabSz="914400" rtl="0" eaLnBrk="1" latinLnBrk="0" hangingPunct="1">
                <a:lnSpc>
                  <a:spcPct val="100000"/>
                </a:lnSpc>
                <a:spcBef>
                  <a:spcPts val="10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1pPr>
              <a:lvl2pPr marL="806450" indent="-349250" algn="l" defTabSz="914400" rtl="0" eaLnBrk="1" latinLnBrk="0" hangingPunct="1">
                <a:lnSpc>
                  <a:spcPct val="100000"/>
                </a:lnSpc>
                <a:spcBef>
                  <a:spcPts val="5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lumMod val="75000"/>
                      <a:lumOff val="25000"/>
                    </a:schemeClr>
                  </a:solidFill>
                  <a:latin typeface="Bahnschrift Light" panose="020B0502040204020203"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lumMod val="75000"/>
                      <a:lumOff val="25000"/>
                    </a:schemeClr>
                  </a:solidFill>
                  <a:latin typeface="Bahnschrift Ligh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fr-FR" sz="1000" dirty="0">
                  <a:solidFill>
                    <a:schemeClr val="bg1"/>
                  </a:solidFill>
                  <a:effectLst>
                    <a:outerShdw blurRad="38100" dist="38100" dir="2700000" algn="tl">
                      <a:srgbClr val="000000">
                        <a:alpha val="43137"/>
                      </a:srgbClr>
                    </a:outerShdw>
                  </a:effectLst>
                  <a:latin typeface="+mn-lt"/>
                </a:rPr>
                <a:t>© SNCF Réseau</a:t>
              </a:r>
            </a:p>
          </p:txBody>
        </p:sp>
      </p:grpSp>
      <p:sp>
        <p:nvSpPr>
          <p:cNvPr id="2" name="Rectangle : coins arrondis 1">
            <a:extLst>
              <a:ext uri="{FF2B5EF4-FFF2-40B4-BE49-F238E27FC236}">
                <a16:creationId xmlns:a16="http://schemas.microsoft.com/office/drawing/2014/main" id="{A27224E1-3CE8-5E3A-4D72-7DB198DBA343}"/>
              </a:ext>
            </a:extLst>
          </p:cNvPr>
          <p:cNvSpPr/>
          <p:nvPr/>
        </p:nvSpPr>
        <p:spPr>
          <a:xfrm>
            <a:off x="612538" y="966841"/>
            <a:ext cx="10966924" cy="2036282"/>
          </a:xfrm>
          <a:prstGeom prst="roundRect">
            <a:avLst>
              <a:gd name="adj" fmla="val 11146"/>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dirty="0">
              <a:effectLst>
                <a:outerShdw blurRad="50800" dist="38100" dir="2700000" algn="tl" rotWithShape="0">
                  <a:prstClr val="black">
                    <a:alpha val="40000"/>
                  </a:prstClr>
                </a:outerShdw>
              </a:effectLst>
            </a:endParaRPr>
          </a:p>
        </p:txBody>
      </p:sp>
      <p:sp>
        <p:nvSpPr>
          <p:cNvPr id="5" name="Titre 4">
            <a:extLst>
              <a:ext uri="{FF2B5EF4-FFF2-40B4-BE49-F238E27FC236}">
                <a16:creationId xmlns:a16="http://schemas.microsoft.com/office/drawing/2014/main" id="{CAF4CCEB-4DF7-4FFA-A7C2-C022150698F9}"/>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Objectif global</a:t>
            </a:r>
          </a:p>
        </p:txBody>
      </p:sp>
      <p:sp>
        <p:nvSpPr>
          <p:cNvPr id="20" name="Espace réservé du texte 19">
            <a:extLst>
              <a:ext uri="{FF2B5EF4-FFF2-40B4-BE49-F238E27FC236}">
                <a16:creationId xmlns:a16="http://schemas.microsoft.com/office/drawing/2014/main" id="{E703E678-ACA1-DEFE-3C2D-8AD601D7F247}"/>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Objectif</a:t>
            </a:r>
          </a:p>
        </p:txBody>
      </p:sp>
      <p:sp>
        <p:nvSpPr>
          <p:cNvPr id="3" name="Espace réservé du texte 7">
            <a:extLst>
              <a:ext uri="{FF2B5EF4-FFF2-40B4-BE49-F238E27FC236}">
                <a16:creationId xmlns:a16="http://schemas.microsoft.com/office/drawing/2014/main" id="{425AF1EB-9A3E-3741-6B53-7BB4E052CB84}"/>
              </a:ext>
            </a:extLst>
          </p:cNvPr>
          <p:cNvSpPr txBox="1">
            <a:spLocks/>
          </p:cNvSpPr>
          <p:nvPr/>
        </p:nvSpPr>
        <p:spPr bwMode="gray">
          <a:xfrm>
            <a:off x="966043" y="790340"/>
            <a:ext cx="10259914" cy="2181951"/>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algn="ctr">
              <a:lnSpc>
                <a:spcPct val="150000"/>
              </a:lnSpc>
            </a:pPr>
            <a:r>
              <a:rPr lang="fr-FR" sz="2400" dirty="0">
                <a:solidFill>
                  <a:schemeClr val="tx2"/>
                </a:solidFill>
              </a:rPr>
              <a:t>Analyser l’interaction entre le réseau ferré et les déplacements animaux : </a:t>
            </a:r>
          </a:p>
          <a:p>
            <a:pPr marL="342900" indent="-342900" algn="ctr">
              <a:lnSpc>
                <a:spcPct val="150000"/>
              </a:lnSpc>
              <a:buFont typeface="Wingdings" panose="05000000000000000000" pitchFamily="2" charset="2"/>
              <a:buChar char="Ø"/>
            </a:pPr>
            <a:r>
              <a:rPr lang="fr-FR" sz="2400" dirty="0">
                <a:solidFill>
                  <a:schemeClr val="tx2"/>
                </a:solidFill>
              </a:rPr>
              <a:t>Zones de conflits où les traversées mènent à des </a:t>
            </a:r>
            <a:r>
              <a:rPr lang="fr-FR" sz="2400" b="1" dirty="0">
                <a:solidFill>
                  <a:schemeClr val="tx2"/>
                </a:solidFill>
              </a:rPr>
              <a:t>collisions</a:t>
            </a:r>
            <a:endParaRPr lang="fr-FR" sz="2400" dirty="0">
              <a:solidFill>
                <a:schemeClr val="tx2"/>
              </a:solidFill>
            </a:endParaRPr>
          </a:p>
          <a:p>
            <a:pPr marL="342900" indent="-342900" algn="ctr">
              <a:lnSpc>
                <a:spcPct val="150000"/>
              </a:lnSpc>
              <a:buFont typeface="Wingdings" panose="05000000000000000000" pitchFamily="2" charset="2"/>
              <a:buChar char="Ø"/>
            </a:pPr>
            <a:r>
              <a:rPr lang="fr-FR" sz="2400" dirty="0">
                <a:solidFill>
                  <a:schemeClr val="tx2"/>
                </a:solidFill>
              </a:rPr>
              <a:t>Zones de passage en sécurité, par des </a:t>
            </a:r>
            <a:r>
              <a:rPr lang="fr-FR" sz="2400" b="1" dirty="0">
                <a:solidFill>
                  <a:schemeClr val="tx2"/>
                </a:solidFill>
              </a:rPr>
              <a:t>ouvrages non dédiés</a:t>
            </a:r>
          </a:p>
        </p:txBody>
      </p:sp>
      <p:sp>
        <p:nvSpPr>
          <p:cNvPr id="4" name="Espace réservé du numéro de diapositive 9">
            <a:extLst>
              <a:ext uri="{FF2B5EF4-FFF2-40B4-BE49-F238E27FC236}">
                <a16:creationId xmlns:a16="http://schemas.microsoft.com/office/drawing/2014/main" id="{0A5767B8-6A4B-C95D-770D-63ED70090236}"/>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7</a:t>
            </a:fld>
            <a:endParaRPr lang="fr-FR"/>
          </a:p>
        </p:txBody>
      </p:sp>
      <p:grpSp>
        <p:nvGrpSpPr>
          <p:cNvPr id="14" name="Groupe 13">
            <a:extLst>
              <a:ext uri="{FF2B5EF4-FFF2-40B4-BE49-F238E27FC236}">
                <a16:creationId xmlns:a16="http://schemas.microsoft.com/office/drawing/2014/main" id="{8AC5BF69-5780-D60B-A6D7-B82F3516C7B3}"/>
              </a:ext>
            </a:extLst>
          </p:cNvPr>
          <p:cNvGrpSpPr/>
          <p:nvPr/>
        </p:nvGrpSpPr>
        <p:grpSpPr>
          <a:xfrm>
            <a:off x="6996793" y="3148792"/>
            <a:ext cx="4956023" cy="2992342"/>
            <a:chOff x="6945993" y="3032221"/>
            <a:chExt cx="4956023" cy="2992342"/>
          </a:xfrm>
          <a:effectLst>
            <a:outerShdw blurRad="50800" dist="38100" dir="2700000" algn="tl" rotWithShape="0">
              <a:prstClr val="black">
                <a:alpha val="40000"/>
              </a:prstClr>
            </a:outerShdw>
          </a:effectLst>
        </p:grpSpPr>
        <p:pic>
          <p:nvPicPr>
            <p:cNvPr id="10" name="Image 9">
              <a:extLst>
                <a:ext uri="{FF2B5EF4-FFF2-40B4-BE49-F238E27FC236}">
                  <a16:creationId xmlns:a16="http://schemas.microsoft.com/office/drawing/2014/main" id="{B46FB90C-A13E-C2A4-2411-E08B3E64717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945993" y="3032221"/>
              <a:ext cx="4917923" cy="2970372"/>
            </a:xfrm>
            <a:prstGeom prst="roundRect">
              <a:avLst>
                <a:gd name="adj" fmla="val 4686"/>
              </a:avLst>
            </a:prstGeom>
            <a:ln>
              <a:solidFill>
                <a:schemeClr val="bg2">
                  <a:lumMod val="50000"/>
                </a:schemeClr>
              </a:solidFill>
            </a:ln>
          </p:spPr>
        </p:pic>
        <p:sp>
          <p:nvSpPr>
            <p:cNvPr id="13" name="Espace réservé du contenu 1">
              <a:extLst>
                <a:ext uri="{FF2B5EF4-FFF2-40B4-BE49-F238E27FC236}">
                  <a16:creationId xmlns:a16="http://schemas.microsoft.com/office/drawing/2014/main" id="{2CB24276-ED67-2543-A8A3-2A0F115972BC}"/>
                </a:ext>
              </a:extLst>
            </p:cNvPr>
            <p:cNvSpPr txBox="1">
              <a:spLocks/>
            </p:cNvSpPr>
            <p:nvPr/>
          </p:nvSpPr>
          <p:spPr>
            <a:xfrm>
              <a:off x="9474174" y="5760573"/>
              <a:ext cx="2427842" cy="263990"/>
            </a:xfrm>
            <a:prstGeom prst="rect">
              <a:avLst/>
            </a:prstGeom>
            <a:ln>
              <a:noFill/>
            </a:ln>
          </p:spPr>
          <p:txBody>
            <a:bodyPr vert="horz" lIns="91440" tIns="45720" rIns="91440" bIns="45720" rtlCol="0">
              <a:normAutofit/>
            </a:bodyPr>
            <a:lstStyle>
              <a:lvl1pPr marL="354013" indent="-354013" algn="l" defTabSz="914400" rtl="0" eaLnBrk="1" latinLnBrk="0" hangingPunct="1">
                <a:lnSpc>
                  <a:spcPct val="100000"/>
                </a:lnSpc>
                <a:spcBef>
                  <a:spcPts val="10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1pPr>
              <a:lvl2pPr marL="806450" indent="-349250" algn="l" defTabSz="914400" rtl="0" eaLnBrk="1" latinLnBrk="0" hangingPunct="1">
                <a:lnSpc>
                  <a:spcPct val="100000"/>
                </a:lnSpc>
                <a:spcBef>
                  <a:spcPts val="5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lumMod val="75000"/>
                      <a:lumOff val="25000"/>
                    </a:schemeClr>
                  </a:solidFill>
                  <a:latin typeface="Bahnschrift Light" panose="020B0502040204020203"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lumMod val="75000"/>
                      <a:lumOff val="25000"/>
                    </a:schemeClr>
                  </a:solidFill>
                  <a:latin typeface="Bahnschrift Ligh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fr-FR" sz="1000" dirty="0">
                  <a:solidFill>
                    <a:schemeClr val="tx2">
                      <a:lumMod val="50000"/>
                    </a:schemeClr>
                  </a:solidFill>
                  <a:effectLst>
                    <a:outerShdw blurRad="38100" dist="38100" dir="2700000" algn="tl">
                      <a:srgbClr val="000000">
                        <a:alpha val="43137"/>
                      </a:srgbClr>
                    </a:outerShdw>
                  </a:effectLst>
                  <a:latin typeface="+mn-lt"/>
                </a:rPr>
                <a:t>© SNCF Réseau, T. Heydorff-Decaux</a:t>
              </a:r>
            </a:p>
          </p:txBody>
        </p:sp>
      </p:grpSp>
      <p:grpSp>
        <p:nvGrpSpPr>
          <p:cNvPr id="18" name="Groupe 17">
            <a:extLst>
              <a:ext uri="{FF2B5EF4-FFF2-40B4-BE49-F238E27FC236}">
                <a16:creationId xmlns:a16="http://schemas.microsoft.com/office/drawing/2014/main" id="{B5C13621-DC9B-2E45-9746-3D4E0CAA2EA0}"/>
              </a:ext>
            </a:extLst>
          </p:cNvPr>
          <p:cNvGrpSpPr/>
          <p:nvPr/>
        </p:nvGrpSpPr>
        <p:grpSpPr>
          <a:xfrm>
            <a:off x="3985925" y="3529381"/>
            <a:ext cx="3095692" cy="3139363"/>
            <a:chOff x="3985925" y="3529381"/>
            <a:chExt cx="3095692" cy="3139363"/>
          </a:xfrm>
        </p:grpSpPr>
        <p:pic>
          <p:nvPicPr>
            <p:cNvPr id="9" name="Image 8" descr="Une image contenant plein air, sol, mammifère&#10;&#10;Le contenu généré par l’IA peut être incorrect.">
              <a:extLst>
                <a:ext uri="{FF2B5EF4-FFF2-40B4-BE49-F238E27FC236}">
                  <a16:creationId xmlns:a16="http://schemas.microsoft.com/office/drawing/2014/main" id="{B6445562-E95A-AF38-1F2F-020607ED879D}"/>
                </a:ext>
              </a:extLst>
            </p:cNvPr>
            <p:cNvPicPr>
              <a:picLocks noChangeAspect="1"/>
            </p:cNvPicPr>
            <p:nvPr/>
          </p:nvPicPr>
          <p:blipFill>
            <a:blip r:embed="rId6">
              <a:extLst>
                <a:ext uri="{28A0092B-C50C-407E-A947-70E740481C1C}">
                  <a14:useLocalDpi xmlns:a14="http://schemas.microsoft.com/office/drawing/2010/main" val="0"/>
                </a:ext>
              </a:extLst>
            </a:blip>
            <a:srcRect l="10773" t="655" r="24643"/>
            <a:stretch/>
          </p:blipFill>
          <p:spPr>
            <a:xfrm rot="5400000">
              <a:off x="3507109" y="4008197"/>
              <a:ext cx="3104220" cy="2146587"/>
            </a:xfrm>
            <a:prstGeom prst="roundRect">
              <a:avLst>
                <a:gd name="adj" fmla="val 5720"/>
              </a:avLst>
            </a:prstGeom>
            <a:ln>
              <a:solidFill>
                <a:schemeClr val="bg2">
                  <a:lumMod val="50000"/>
                </a:schemeClr>
              </a:solidFill>
            </a:ln>
            <a:effectLst>
              <a:outerShdw blurRad="50800" dist="38100" dir="2700000" algn="tl" rotWithShape="0">
                <a:prstClr val="black">
                  <a:alpha val="40000"/>
                </a:prstClr>
              </a:outerShdw>
            </a:effectLst>
          </p:spPr>
        </p:pic>
        <p:sp>
          <p:nvSpPr>
            <p:cNvPr id="17" name="Espace réservé du contenu 1">
              <a:extLst>
                <a:ext uri="{FF2B5EF4-FFF2-40B4-BE49-F238E27FC236}">
                  <a16:creationId xmlns:a16="http://schemas.microsoft.com/office/drawing/2014/main" id="{8CBD4473-B59A-6064-2910-5A898B4A7179}"/>
                </a:ext>
              </a:extLst>
            </p:cNvPr>
            <p:cNvSpPr txBox="1">
              <a:spLocks/>
            </p:cNvSpPr>
            <p:nvPr/>
          </p:nvSpPr>
          <p:spPr>
            <a:xfrm>
              <a:off x="5038899" y="6404754"/>
              <a:ext cx="2042718" cy="263990"/>
            </a:xfrm>
            <a:prstGeom prst="rect">
              <a:avLst/>
            </a:prstGeom>
            <a:ln>
              <a:noFill/>
            </a:ln>
          </p:spPr>
          <p:txBody>
            <a:bodyPr vert="horz" lIns="91440" tIns="45720" rIns="91440" bIns="45720" rtlCol="0">
              <a:normAutofit/>
            </a:bodyPr>
            <a:lstStyle>
              <a:lvl1pPr marL="354013" indent="-354013" algn="l" defTabSz="914400" rtl="0" eaLnBrk="1" latinLnBrk="0" hangingPunct="1">
                <a:lnSpc>
                  <a:spcPct val="100000"/>
                </a:lnSpc>
                <a:spcBef>
                  <a:spcPts val="10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1pPr>
              <a:lvl2pPr marL="806450" indent="-349250" algn="l" defTabSz="914400" rtl="0" eaLnBrk="1" latinLnBrk="0" hangingPunct="1">
                <a:lnSpc>
                  <a:spcPct val="100000"/>
                </a:lnSpc>
                <a:spcBef>
                  <a:spcPts val="5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800" kern="1200">
                  <a:solidFill>
                    <a:schemeClr val="tx1">
                      <a:lumMod val="75000"/>
                      <a:lumOff val="25000"/>
                    </a:schemeClr>
                  </a:solidFill>
                  <a:latin typeface="Bahnschrift Light" panose="020B0502040204020203"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lumMod val="75000"/>
                      <a:lumOff val="25000"/>
                    </a:schemeClr>
                  </a:solidFill>
                  <a:latin typeface="Bahnschrift Light" panose="020B0502040204020203"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lumMod val="75000"/>
                      <a:lumOff val="25000"/>
                    </a:schemeClr>
                  </a:solidFill>
                  <a:latin typeface="Bahnschrift Ligh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fr-FR" sz="1000" dirty="0">
                  <a:solidFill>
                    <a:schemeClr val="bg1"/>
                  </a:solidFill>
                  <a:effectLst>
                    <a:outerShdw blurRad="38100" dist="38100" dir="2700000" algn="tl">
                      <a:srgbClr val="000000">
                        <a:alpha val="43137"/>
                      </a:srgbClr>
                    </a:outerShdw>
                  </a:effectLst>
                  <a:latin typeface="+mn-lt"/>
                </a:rPr>
                <a:t>© SNCF Réseau</a:t>
              </a:r>
            </a:p>
          </p:txBody>
        </p:sp>
      </p:grpSp>
    </p:spTree>
    <p:extLst>
      <p:ext uri="{BB962C8B-B14F-4D97-AF65-F5344CB8AC3E}">
        <p14:creationId xmlns:p14="http://schemas.microsoft.com/office/powerpoint/2010/main" val="3049155683"/>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38DFC-1150-5773-9E6E-0FFE0CB29A3D}"/>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5CA07315-5341-E8EA-B1B3-9AF15ADC4123}"/>
              </a:ext>
            </a:extLst>
          </p:cNvPr>
          <p:cNvSpPr>
            <a:spLocks noGrp="1"/>
          </p:cNvSpPr>
          <p:nvPr>
            <p:ph type="body" sz="quarter" idx="20"/>
          </p:nvPr>
        </p:nvSpPr>
        <p:spPr/>
        <p:txBody>
          <a:bodyPr/>
          <a:lstStyle/>
          <a:p>
            <a:r>
              <a:rPr lang="fr-FR" dirty="0"/>
              <a:t>Méthodologie </a:t>
            </a:r>
          </a:p>
          <a:p>
            <a:r>
              <a:rPr lang="fr-FR" dirty="0"/>
              <a:t>&amp;</a:t>
            </a:r>
          </a:p>
          <a:p>
            <a:r>
              <a:rPr lang="fr-FR" dirty="0"/>
              <a:t>Résultats descriptifs</a:t>
            </a:r>
          </a:p>
        </p:txBody>
      </p:sp>
    </p:spTree>
    <p:extLst>
      <p:ext uri="{BB962C8B-B14F-4D97-AF65-F5344CB8AC3E}">
        <p14:creationId xmlns:p14="http://schemas.microsoft.com/office/powerpoint/2010/main" val="1987354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AD935E8-4BD1-06E1-A3B7-411D085A9FEB}"/>
              </a:ext>
            </a:extLst>
          </p:cNvPr>
          <p:cNvSpPr/>
          <p:nvPr/>
        </p:nvSpPr>
        <p:spPr>
          <a:xfrm>
            <a:off x="966043" y="971958"/>
            <a:ext cx="10259914" cy="1113983"/>
          </a:xfrm>
          <a:prstGeom prst="roundRect">
            <a:avLst>
              <a:gd name="adj" fmla="val 11146"/>
            </a:avLst>
          </a:prstGeom>
          <a:solidFill>
            <a:schemeClr val="bg2">
              <a:lumMod val="9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algn="l"/>
            <a:endParaRPr lang="fr-FR" sz="1000" err="1"/>
          </a:p>
        </p:txBody>
      </p:sp>
      <p:sp>
        <p:nvSpPr>
          <p:cNvPr id="5" name="Titre 4">
            <a:extLst>
              <a:ext uri="{FF2B5EF4-FFF2-40B4-BE49-F238E27FC236}">
                <a16:creationId xmlns:a16="http://schemas.microsoft.com/office/drawing/2014/main" id="{CAF4CCEB-4DF7-4FFA-A7C2-C022150698F9}"/>
              </a:ext>
            </a:extLst>
          </p:cNvPr>
          <p:cNvSpPr>
            <a:spLocks noGrp="1"/>
          </p:cNvSpPr>
          <p:nvPr>
            <p:ph type="title"/>
          </p:nvPr>
        </p:nvSpPr>
        <p:spPr/>
        <p:txBody>
          <a:bodyPr vert="horz" lIns="0" tIns="0" rIns="0" bIns="0" rtlCol="0" anchor="ctr" anchorCtr="0">
            <a:noAutofit/>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spcBef>
                <a:spcPts val="600"/>
              </a:spcBef>
              <a:buFont typeface="Avenir LT Std 45 Book" pitchFamily="34" charset="0"/>
            </a:pPr>
            <a:r>
              <a:rPr lang="fr-FR" sz="2800" dirty="0">
                <a:solidFill>
                  <a:srgbClr val="FFFFFF"/>
                </a:solidFill>
              </a:rPr>
              <a:t>Distribution spatiale des collisions – Objectif</a:t>
            </a:r>
          </a:p>
        </p:txBody>
      </p:sp>
      <p:sp>
        <p:nvSpPr>
          <p:cNvPr id="20" name="Espace réservé du texte 19">
            <a:extLst>
              <a:ext uri="{FF2B5EF4-FFF2-40B4-BE49-F238E27FC236}">
                <a16:creationId xmlns:a16="http://schemas.microsoft.com/office/drawing/2014/main" id="{E703E678-ACA1-DEFE-3C2D-8AD601D7F247}"/>
              </a:ext>
            </a:extLst>
          </p:cNvPr>
          <p:cNvSpPr>
            <a:spLocks noGrp="1"/>
          </p:cNvSpPr>
          <p:nvPr>
            <p:ph type="body" sz="quarter" idx="20"/>
          </p:nvPr>
        </p:nvSpPr>
        <p:spPr/>
        <p:txBody>
          <a:bodyPr/>
          <a:ls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fr-FR" sz="2400" dirty="0">
                <a:solidFill>
                  <a:schemeClr val="accent4">
                    <a:lumMod val="60000"/>
                    <a:lumOff val="40000"/>
                  </a:schemeClr>
                </a:solidFill>
              </a:rPr>
              <a:t>Collisions</a:t>
            </a:r>
          </a:p>
        </p:txBody>
      </p:sp>
      <p:sp>
        <p:nvSpPr>
          <p:cNvPr id="3" name="Espace réservé du texte 7">
            <a:extLst>
              <a:ext uri="{FF2B5EF4-FFF2-40B4-BE49-F238E27FC236}">
                <a16:creationId xmlns:a16="http://schemas.microsoft.com/office/drawing/2014/main" id="{425AF1EB-9A3E-3741-6B53-7BB4E052CB84}"/>
              </a:ext>
            </a:extLst>
          </p:cNvPr>
          <p:cNvSpPr txBox="1">
            <a:spLocks/>
          </p:cNvSpPr>
          <p:nvPr/>
        </p:nvSpPr>
        <p:spPr bwMode="gray">
          <a:xfrm>
            <a:off x="966043" y="715146"/>
            <a:ext cx="10259914" cy="1452330"/>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algn="ctr">
              <a:lnSpc>
                <a:spcPct val="150000"/>
              </a:lnSpc>
            </a:pPr>
            <a:r>
              <a:rPr lang="en-US" sz="2000" dirty="0" err="1">
                <a:solidFill>
                  <a:schemeClr val="tx2"/>
                </a:solidFill>
              </a:rPr>
              <a:t>Expliquer</a:t>
            </a:r>
            <a:r>
              <a:rPr lang="en-US" sz="2000" dirty="0">
                <a:solidFill>
                  <a:schemeClr val="tx2"/>
                </a:solidFill>
              </a:rPr>
              <a:t> la distribution </a:t>
            </a:r>
            <a:r>
              <a:rPr lang="en-US" sz="2000" dirty="0" err="1">
                <a:solidFill>
                  <a:schemeClr val="tx2"/>
                </a:solidFill>
              </a:rPr>
              <a:t>spatiale</a:t>
            </a:r>
            <a:r>
              <a:rPr lang="en-US" sz="2000" dirty="0">
                <a:solidFill>
                  <a:schemeClr val="tx2"/>
                </a:solidFill>
              </a:rPr>
              <a:t> des collisions avec les </a:t>
            </a:r>
            <a:r>
              <a:rPr lang="en-US" sz="2000" dirty="0" err="1">
                <a:solidFill>
                  <a:schemeClr val="tx2"/>
                </a:solidFill>
              </a:rPr>
              <a:t>cervidés</a:t>
            </a:r>
            <a:r>
              <a:rPr lang="en-US" sz="2000" dirty="0">
                <a:solidFill>
                  <a:schemeClr val="tx2"/>
                </a:solidFill>
              </a:rPr>
              <a:t> et les </a:t>
            </a:r>
            <a:r>
              <a:rPr lang="en-US" sz="2000" dirty="0" err="1">
                <a:solidFill>
                  <a:schemeClr val="tx2"/>
                </a:solidFill>
              </a:rPr>
              <a:t>sangliers</a:t>
            </a:r>
            <a:r>
              <a:rPr lang="en-US" sz="2000" dirty="0">
                <a:solidFill>
                  <a:schemeClr val="tx2"/>
                </a:solidFill>
              </a:rPr>
              <a:t>, </a:t>
            </a:r>
            <a:r>
              <a:rPr lang="en-US" sz="2000" dirty="0" err="1">
                <a:solidFill>
                  <a:schemeClr val="tx2"/>
                </a:solidFill>
              </a:rPr>
              <a:t>en</a:t>
            </a:r>
            <a:r>
              <a:rPr lang="en-US" sz="2000" dirty="0">
                <a:solidFill>
                  <a:schemeClr val="tx2"/>
                </a:solidFill>
              </a:rPr>
              <a:t> </a:t>
            </a:r>
            <a:r>
              <a:rPr lang="en-US" sz="2000" dirty="0" err="1">
                <a:solidFill>
                  <a:schemeClr val="tx2"/>
                </a:solidFill>
              </a:rPr>
              <a:t>cherchant</a:t>
            </a:r>
            <a:r>
              <a:rPr lang="en-US" sz="2000" dirty="0">
                <a:solidFill>
                  <a:schemeClr val="tx2"/>
                </a:solidFill>
              </a:rPr>
              <a:t> </a:t>
            </a:r>
            <a:r>
              <a:rPr lang="en-US" sz="2000" dirty="0" err="1">
                <a:solidFill>
                  <a:schemeClr val="tx2"/>
                </a:solidFill>
              </a:rPr>
              <a:t>l’influence</a:t>
            </a:r>
            <a:r>
              <a:rPr lang="en-US" sz="2000" dirty="0">
                <a:solidFill>
                  <a:schemeClr val="tx2"/>
                </a:solidFill>
              </a:rPr>
              <a:t> de </a:t>
            </a:r>
            <a:r>
              <a:rPr lang="en-US" sz="2000" dirty="0" err="1">
                <a:solidFill>
                  <a:schemeClr val="tx2"/>
                </a:solidFill>
              </a:rPr>
              <a:t>plusieurs</a:t>
            </a:r>
            <a:r>
              <a:rPr lang="en-US" sz="2000" dirty="0">
                <a:solidFill>
                  <a:schemeClr val="tx2"/>
                </a:solidFill>
              </a:rPr>
              <a:t> </a:t>
            </a:r>
            <a:r>
              <a:rPr lang="en-US" sz="2000" dirty="0" err="1">
                <a:solidFill>
                  <a:schemeClr val="tx2"/>
                </a:solidFill>
              </a:rPr>
              <a:t>facteurs</a:t>
            </a:r>
            <a:r>
              <a:rPr lang="en-US" sz="2000" dirty="0">
                <a:solidFill>
                  <a:schemeClr val="tx2"/>
                </a:solidFill>
              </a:rPr>
              <a:t> à des </a:t>
            </a:r>
            <a:r>
              <a:rPr lang="en-US" sz="2000" dirty="0" err="1">
                <a:solidFill>
                  <a:schemeClr val="tx2"/>
                </a:solidFill>
              </a:rPr>
              <a:t>échelles</a:t>
            </a:r>
            <a:r>
              <a:rPr lang="en-US" sz="2000" dirty="0">
                <a:solidFill>
                  <a:schemeClr val="tx2"/>
                </a:solidFill>
              </a:rPr>
              <a:t> </a:t>
            </a:r>
            <a:r>
              <a:rPr lang="en-US" sz="2000" dirty="0" err="1">
                <a:solidFill>
                  <a:schemeClr val="tx2"/>
                </a:solidFill>
              </a:rPr>
              <a:t>variées</a:t>
            </a:r>
            <a:endParaRPr lang="fr-FR" sz="2000" dirty="0">
              <a:solidFill>
                <a:schemeClr val="tx2"/>
              </a:solidFill>
            </a:endParaRPr>
          </a:p>
        </p:txBody>
      </p:sp>
      <p:sp>
        <p:nvSpPr>
          <p:cNvPr id="2" name="Espace réservé du numéro de diapositive 9">
            <a:extLst>
              <a:ext uri="{FF2B5EF4-FFF2-40B4-BE49-F238E27FC236}">
                <a16:creationId xmlns:a16="http://schemas.microsoft.com/office/drawing/2014/main" id="{8BFED99F-C658-EF8B-89CD-493744614758}"/>
              </a:ext>
            </a:extLst>
          </p:cNvPr>
          <p:cNvSpPr txBox="1">
            <a:spLocks/>
          </p:cNvSpPr>
          <p:nvPr/>
        </p:nvSpPr>
        <p:spPr>
          <a:xfrm>
            <a:off x="239184" y="6417600"/>
            <a:ext cx="480483" cy="216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E4611-B803-4291-A144-E11B973FAF18}" type="slidenum">
              <a:rPr lang="fr-FR" smtClean="0"/>
              <a:pPr/>
              <a:t>9</a:t>
            </a:fld>
            <a:endParaRPr lang="fr-FR"/>
          </a:p>
        </p:txBody>
      </p:sp>
      <p:pic>
        <p:nvPicPr>
          <p:cNvPr id="6" name="Graphique 1">
            <a:extLst>
              <a:ext uri="{FF2B5EF4-FFF2-40B4-BE49-F238E27FC236}">
                <a16:creationId xmlns:a16="http://schemas.microsoft.com/office/drawing/2014/main" id="{1F8BCF34-7E62-0168-1A2B-3678678F5801}"/>
              </a:ext>
            </a:extLst>
          </p:cNvPr>
          <p:cNvPicPr>
            <a:picLocks noChangeAspect="1"/>
          </p:cNvPicPr>
          <p:nvPr/>
        </p:nvPicPr>
        <p:blipFill rotWithShape="1">
          <a:blip>
            <a:extLst>
              <a:ext uri="{96DAC541-7B7A-43D3-8B79-37D633B846F1}">
                <asvg:svgBlip xmlns:asvg="http://schemas.microsoft.com/office/drawing/2016/SVG/main" r:embed="rId4"/>
              </a:ext>
            </a:extLst>
          </a:blip>
          <a:srcRect l="6623"/>
          <a:stretch>
            <a:fillRect/>
          </a:stretch>
        </p:blipFill>
        <p:spPr bwMode="auto">
          <a:xfrm>
            <a:off x="2068995" y="3628728"/>
            <a:ext cx="2819806" cy="2759382"/>
          </a:xfrm>
          <a:prstGeom prst="rect">
            <a:avLst/>
          </a:prstGeom>
          <a:ln>
            <a:noFill/>
          </a:ln>
          <a:extLst>
            <a:ext uri="{53640926-AAD7-44D8-BBD7-CCE9431645EC}">
              <a14:shadowObscured xmlns:a14="http://schemas.microsoft.com/office/drawing/2010/main"/>
            </a:ext>
          </a:extLst>
        </p:spPr>
      </p:pic>
      <p:pic>
        <p:nvPicPr>
          <p:cNvPr id="9" name="Graphique 2">
            <a:extLst>
              <a:ext uri="{FF2B5EF4-FFF2-40B4-BE49-F238E27FC236}">
                <a16:creationId xmlns:a16="http://schemas.microsoft.com/office/drawing/2014/main" id="{6B0F09C8-93C8-5244-248C-CFFC02BECF04}"/>
              </a:ext>
            </a:extLst>
          </p:cNvPr>
          <p:cNvPicPr>
            <a:picLocks noChangeAspect="1"/>
          </p:cNvPicPr>
          <p:nvPr/>
        </p:nvPicPr>
        <p:blipFill rotWithShape="1">
          <a:blip>
            <a:extLst>
              <a:ext uri="{96DAC541-7B7A-43D3-8B79-37D633B846F1}">
                <asvg:svgBlip xmlns:asvg="http://schemas.microsoft.com/office/drawing/2016/SVG/main" r:embed="rId5"/>
              </a:ext>
            </a:extLst>
          </a:blip>
          <a:srcRect l="7225"/>
          <a:stretch>
            <a:fillRect/>
          </a:stretch>
        </p:blipFill>
        <p:spPr bwMode="auto">
          <a:xfrm>
            <a:off x="5984363" y="3628728"/>
            <a:ext cx="2800671" cy="2759381"/>
          </a:xfrm>
          <a:prstGeom prst="rect">
            <a:avLst/>
          </a:prstGeom>
          <a:ln>
            <a:noFill/>
          </a:ln>
          <a:extLst>
            <a:ext uri="{53640926-AAD7-44D8-BBD7-CCE9431645EC}">
              <a14:shadowObscured xmlns:a14="http://schemas.microsoft.com/office/drawing/2010/main"/>
            </a:ext>
          </a:extLst>
        </p:spPr>
      </p:pic>
      <p:sp>
        <p:nvSpPr>
          <p:cNvPr id="10" name="Espace réservé du texte 7">
            <a:extLst>
              <a:ext uri="{FF2B5EF4-FFF2-40B4-BE49-F238E27FC236}">
                <a16:creationId xmlns:a16="http://schemas.microsoft.com/office/drawing/2014/main" id="{4BA2857D-2E4C-0B2C-8374-3A5D3C683ED0}"/>
              </a:ext>
            </a:extLst>
          </p:cNvPr>
          <p:cNvSpPr txBox="1">
            <a:spLocks/>
          </p:cNvSpPr>
          <p:nvPr/>
        </p:nvSpPr>
        <p:spPr bwMode="gray">
          <a:xfrm>
            <a:off x="1163858" y="2544328"/>
            <a:ext cx="9937309" cy="714214"/>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marL="342900" indent="-342900">
              <a:lnSpc>
                <a:spcPct val="100000"/>
              </a:lnSpc>
              <a:buFont typeface="Wingdings" panose="05000000000000000000" pitchFamily="2" charset="2"/>
              <a:buChar char="Ø"/>
            </a:pPr>
            <a:r>
              <a:rPr lang="en-US" sz="2000" dirty="0">
                <a:solidFill>
                  <a:srgbClr val="005870"/>
                </a:solidFill>
                <a:latin typeface="Avenir Next LT Pro (Corps)"/>
              </a:rPr>
              <a:t>Travail de </a:t>
            </a:r>
            <a:r>
              <a:rPr lang="en-US" sz="2000" dirty="0" err="1">
                <a:solidFill>
                  <a:srgbClr val="005870"/>
                </a:solidFill>
                <a:latin typeface="Avenir Next LT Pro (Corps)"/>
              </a:rPr>
              <a:t>précision</a:t>
            </a:r>
            <a:r>
              <a:rPr lang="en-US" sz="2000" dirty="0">
                <a:solidFill>
                  <a:srgbClr val="005870"/>
                </a:solidFill>
                <a:latin typeface="Avenir Next LT Pro (Corps)"/>
              </a:rPr>
              <a:t> de la </a:t>
            </a:r>
            <a:r>
              <a:rPr lang="en-US" sz="2000" dirty="0" err="1">
                <a:solidFill>
                  <a:srgbClr val="005870"/>
                </a:solidFill>
                <a:latin typeface="Avenir Next LT Pro (Corps)"/>
              </a:rPr>
              <a:t>localisation</a:t>
            </a:r>
            <a:r>
              <a:rPr lang="en-US" sz="2000" dirty="0">
                <a:solidFill>
                  <a:srgbClr val="005870"/>
                </a:solidFill>
                <a:latin typeface="Avenir Next LT Pro (Corps)"/>
              </a:rPr>
              <a:t> des points de collisions</a:t>
            </a:r>
          </a:p>
          <a:p>
            <a:pPr marL="342900" indent="-342900">
              <a:lnSpc>
                <a:spcPct val="100000"/>
              </a:lnSpc>
              <a:buFont typeface="Wingdings" panose="05000000000000000000" pitchFamily="2" charset="2"/>
              <a:buChar char="Ø"/>
            </a:pPr>
            <a:r>
              <a:rPr lang="en-US" sz="2000" dirty="0" err="1">
                <a:solidFill>
                  <a:srgbClr val="005870"/>
                </a:solidFill>
                <a:latin typeface="Avenir Next LT Pro (Corps)"/>
              </a:rPr>
              <a:t>Comptabilisation</a:t>
            </a:r>
            <a:r>
              <a:rPr lang="en-US" sz="2000" dirty="0">
                <a:solidFill>
                  <a:srgbClr val="005870"/>
                </a:solidFill>
                <a:latin typeface="Avenir Next LT Pro (Corps)"/>
              </a:rPr>
              <a:t> des collisions dans des sections de </a:t>
            </a:r>
            <a:r>
              <a:rPr lang="en-US" sz="2000" dirty="0" err="1">
                <a:solidFill>
                  <a:srgbClr val="005870"/>
                </a:solidFill>
                <a:latin typeface="Avenir Next LT Pro (Corps)"/>
              </a:rPr>
              <a:t>voie</a:t>
            </a:r>
            <a:r>
              <a:rPr lang="en-US" sz="2000" dirty="0">
                <a:solidFill>
                  <a:srgbClr val="005870"/>
                </a:solidFill>
                <a:latin typeface="Avenir Next LT Pro (Corps)"/>
              </a:rPr>
              <a:t> de 500 m (485 sections)</a:t>
            </a:r>
            <a:endParaRPr lang="en-US" sz="2000" dirty="0">
              <a:solidFill>
                <a:schemeClr val="tx2"/>
              </a:solidFill>
              <a:latin typeface="Avenir Next LT Pro (Corps)"/>
            </a:endParaRPr>
          </a:p>
        </p:txBody>
      </p:sp>
      <p:cxnSp>
        <p:nvCxnSpPr>
          <p:cNvPr id="14" name="Connecteur droit 13">
            <a:extLst>
              <a:ext uri="{FF2B5EF4-FFF2-40B4-BE49-F238E27FC236}">
                <a16:creationId xmlns:a16="http://schemas.microsoft.com/office/drawing/2014/main" id="{4C6CB5BD-864C-93E6-30B2-95C159AA2C26}"/>
              </a:ext>
            </a:extLst>
          </p:cNvPr>
          <p:cNvCxnSpPr/>
          <p:nvPr/>
        </p:nvCxnSpPr>
        <p:spPr>
          <a:xfrm>
            <a:off x="9167149" y="4155311"/>
            <a:ext cx="462988" cy="0"/>
          </a:xfrm>
          <a:prstGeom prst="line">
            <a:avLst/>
          </a:prstGeom>
          <a:ln w="38100">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5" name="Espace réservé du texte 7">
            <a:extLst>
              <a:ext uri="{FF2B5EF4-FFF2-40B4-BE49-F238E27FC236}">
                <a16:creationId xmlns:a16="http://schemas.microsoft.com/office/drawing/2014/main" id="{EC413EB4-24D7-82CB-C4F7-427A5E45DB77}"/>
              </a:ext>
            </a:extLst>
          </p:cNvPr>
          <p:cNvSpPr txBox="1">
            <a:spLocks/>
          </p:cNvSpPr>
          <p:nvPr/>
        </p:nvSpPr>
        <p:spPr bwMode="gray">
          <a:xfrm>
            <a:off x="9779640" y="3926551"/>
            <a:ext cx="2083885" cy="341769"/>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a:lnSpc>
                <a:spcPct val="150000"/>
              </a:lnSpc>
            </a:pPr>
            <a:r>
              <a:rPr lang="en-US" dirty="0" err="1">
                <a:solidFill>
                  <a:schemeClr val="tx2"/>
                </a:solidFill>
              </a:rPr>
              <a:t>Médiane</a:t>
            </a:r>
            <a:endParaRPr lang="fr-FR" dirty="0">
              <a:solidFill>
                <a:schemeClr val="tx2"/>
              </a:solidFill>
            </a:endParaRPr>
          </a:p>
        </p:txBody>
      </p:sp>
      <p:cxnSp>
        <p:nvCxnSpPr>
          <p:cNvPr id="16" name="Connecteur droit 15">
            <a:extLst>
              <a:ext uri="{FF2B5EF4-FFF2-40B4-BE49-F238E27FC236}">
                <a16:creationId xmlns:a16="http://schemas.microsoft.com/office/drawing/2014/main" id="{E324B21E-4E0E-E982-90F3-D137000F515F}"/>
              </a:ext>
            </a:extLst>
          </p:cNvPr>
          <p:cNvCxnSpPr/>
          <p:nvPr/>
        </p:nvCxnSpPr>
        <p:spPr>
          <a:xfrm>
            <a:off x="9190299" y="4573928"/>
            <a:ext cx="462988" cy="0"/>
          </a:xfrm>
          <a:prstGeom prst="line">
            <a:avLst/>
          </a:prstGeom>
          <a:ln w="38100">
            <a:solidFill>
              <a:schemeClr val="bg1">
                <a:lumMod val="1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Espace réservé du texte 7">
            <a:extLst>
              <a:ext uri="{FF2B5EF4-FFF2-40B4-BE49-F238E27FC236}">
                <a16:creationId xmlns:a16="http://schemas.microsoft.com/office/drawing/2014/main" id="{0D39E5C8-F22E-A3D4-23C8-4E6080FDEC37}"/>
              </a:ext>
            </a:extLst>
          </p:cNvPr>
          <p:cNvSpPr txBox="1">
            <a:spLocks/>
          </p:cNvSpPr>
          <p:nvPr/>
        </p:nvSpPr>
        <p:spPr bwMode="gray">
          <a:xfrm>
            <a:off x="9803756" y="4384072"/>
            <a:ext cx="2083885" cy="341769"/>
          </a:xfrm>
          <a:prstGeom prst="rect">
            <a:avLst/>
          </a:prstGeom>
        </p:spPr>
        <p:txBody>
          <a:bodyPr vert="horz" lIns="0" tIns="0" rIns="0" bIns="0" rtlCol="0" anchor="ctr" anchorCtr="0">
            <a:noAutofit/>
          </a:bodyPr>
          <a:lstStyle>
            <a:defPPr>
              <a:defRPr lang="fr-FR"/>
            </a:defPPr>
            <a:lvl1pPr marL="0" indent="0" algn="l" defTabSz="914377" rtl="0" eaLnBrk="1" latinLnBrk="0" hangingPunct="1">
              <a:lnSpc>
                <a:spcPct val="120000"/>
              </a:lnSpc>
              <a:spcBef>
                <a:spcPts val="600"/>
              </a:spcBef>
              <a:spcAft>
                <a:spcPts val="0"/>
              </a:spcAft>
              <a:buFont typeface="Avenir LT Std 45 Book" pitchFamily="34" charset="0"/>
              <a:buNone/>
              <a:defRPr sz="1800" b="0" kern="1200">
                <a:solidFill>
                  <a:schemeClr val="tx1"/>
                </a:solidFill>
                <a:latin typeface="+mn-lt"/>
                <a:ea typeface="+mn-ea"/>
                <a:cs typeface="+mn-cs"/>
              </a:defRPr>
            </a:lvl1pPr>
            <a:lvl2pPr marL="457189" indent="0" algn="l" defTabSz="914377" rtl="0" eaLnBrk="1" latinLnBrk="0" hangingPunct="1">
              <a:lnSpc>
                <a:spcPct val="120000"/>
              </a:lnSpc>
              <a:spcBef>
                <a:spcPts val="600"/>
              </a:spcBef>
              <a:spcAft>
                <a:spcPts val="0"/>
              </a:spcAft>
              <a:buFont typeface="Courier New" panose="02070309020205020404" pitchFamily="49" charset="0"/>
              <a:buChar char="o"/>
              <a:tabLst>
                <a:tab pos="804863" algn="l"/>
              </a:tabLst>
              <a:defRPr lang="fr-FR" sz="1800" kern="1200">
                <a:solidFill>
                  <a:schemeClr val="tx1"/>
                </a:solidFill>
                <a:latin typeface="+mn-lt"/>
                <a:ea typeface="+mn-ea"/>
                <a:cs typeface="+mn-cs"/>
              </a:defRPr>
            </a:lvl2pPr>
            <a:lvl3pPr marL="914377" indent="-357188" algn="l" defTabSz="914377" rtl="0" eaLnBrk="1" latinLnBrk="0" hangingPunct="1">
              <a:lnSpc>
                <a:spcPct val="120000"/>
              </a:lnSpc>
              <a:spcBef>
                <a:spcPts val="600"/>
              </a:spcBef>
              <a:spcAft>
                <a:spcPts val="0"/>
              </a:spcAft>
              <a:buClr>
                <a:schemeClr val="accent1">
                  <a:lumMod val="75000"/>
                </a:schemeClr>
              </a:buClr>
              <a:buSzPct val="100000"/>
              <a:buFont typeface="Arial" panose="020B0604020202020204" pitchFamily="34" charset="0"/>
              <a:buChar char="•"/>
              <a:defRPr sz="1800" kern="1200">
                <a:solidFill>
                  <a:schemeClr val="tx1"/>
                </a:solidFill>
                <a:latin typeface="+mn-lt"/>
                <a:ea typeface="+mn-ea"/>
                <a:cs typeface="+mn-cs"/>
              </a:defRPr>
            </a:lvl3pPr>
            <a:lvl4pPr marL="1371566" indent="-71999" algn="l" defTabSz="914377" rtl="0" eaLnBrk="1" latinLnBrk="0" hangingPunct="1">
              <a:lnSpc>
                <a:spcPct val="120000"/>
              </a:lnSpc>
              <a:spcBef>
                <a:spcPts val="200"/>
              </a:spcBef>
              <a:spcAft>
                <a:spcPts val="0"/>
              </a:spcAft>
              <a:buClr>
                <a:schemeClr val="tx1"/>
              </a:buClr>
              <a:buSzPct val="75000"/>
              <a:buFont typeface="Avenir LT Std 45 Book" pitchFamily="34" charset="0"/>
              <a:buChar char="•"/>
              <a:defRPr sz="1800" kern="1200">
                <a:solidFill>
                  <a:schemeClr val="tx1"/>
                </a:solidFill>
                <a:latin typeface="+mn-lt"/>
                <a:ea typeface="+mn-ea"/>
                <a:cs typeface="+mn-cs"/>
              </a:defRPr>
            </a:lvl4pPr>
            <a:lvl5pPr marL="1828754" indent="0" algn="l" defTabSz="914377" rtl="0" eaLnBrk="1" latinLnBrk="0" hangingPunct="1">
              <a:lnSpc>
                <a:spcPct val="120000"/>
              </a:lnSpc>
              <a:spcBef>
                <a:spcPts val="200"/>
              </a:spcBef>
              <a:spcAft>
                <a:spcPts val="0"/>
              </a:spcAft>
              <a:buSzPct val="100000"/>
              <a:buFont typeface="Avenir LT Std 45 Book" pitchFamily="34" charset="0"/>
              <a:buNone/>
              <a:defRPr sz="1800" kern="1200">
                <a:solidFill>
                  <a:schemeClr val="tx1"/>
                </a:solidFill>
                <a:latin typeface="+mn-lt"/>
                <a:ea typeface="+mn-ea"/>
                <a:cs typeface="+mn-cs"/>
              </a:defRPr>
            </a:lvl5pPr>
            <a:lvl6pPr marL="2285943"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6pPr>
            <a:lvl7pPr marL="2743131"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7pPr>
            <a:lvl8pPr marL="3200320"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8pPr>
            <a:lvl9pPr marL="3657509" indent="-228594" algn="l" defTabSz="914377" rtl="0" eaLnBrk="1" latinLnBrk="0" hangingPunct="1">
              <a:spcBef>
                <a:spcPct val="20000"/>
              </a:spcBef>
              <a:buFont typeface="Avenir LT Std 45 Book" pitchFamily="34" charset="0"/>
              <a:buChar char="•"/>
              <a:defRPr sz="1800" kern="1200">
                <a:solidFill>
                  <a:schemeClr val="tx1"/>
                </a:solidFill>
                <a:latin typeface="+mn-lt"/>
                <a:ea typeface="+mn-ea"/>
                <a:cs typeface="+mn-cs"/>
              </a:defRPr>
            </a:lvl9pPr>
          </a:lstStyle>
          <a:p>
            <a:pPr>
              <a:lnSpc>
                <a:spcPct val="150000"/>
              </a:lnSpc>
            </a:pPr>
            <a:r>
              <a:rPr lang="en-US" dirty="0">
                <a:solidFill>
                  <a:schemeClr val="tx2"/>
                </a:solidFill>
              </a:rPr>
              <a:t>Quartiles 1 et 3</a:t>
            </a:r>
            <a:endParaRPr lang="fr-FR" dirty="0">
              <a:solidFill>
                <a:schemeClr val="tx2"/>
              </a:solidFill>
            </a:endParaRPr>
          </a:p>
        </p:txBody>
      </p:sp>
      <p:pic>
        <p:nvPicPr>
          <p:cNvPr id="18" name="Picture 6" descr="Sticker Silhouette de chevreuils">
            <a:extLst>
              <a:ext uri="{FF2B5EF4-FFF2-40B4-BE49-F238E27FC236}">
                <a16:creationId xmlns:a16="http://schemas.microsoft.com/office/drawing/2014/main" id="{1642001C-C894-D32D-E7E6-3826463E870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571" b="96429" l="9905" r="89905">
                        <a14:foregroundMark x1="20762" y1="87429" x2="19048" y2="90286"/>
                        <a14:foregroundMark x1="19619" y1="91571" x2="16381" y2="95714"/>
                        <a14:foregroundMark x1="19619" y1="89143" x2="19810" y2="92143"/>
                        <a14:foregroundMark x1="53143" y1="95714" x2="54286" y2="96714"/>
                        <a14:foregroundMark x1="23238" y1="11714" x2="23810" y2="9714"/>
                        <a14:foregroundMark x1="18412" y1="2714" x2="18286" y2="2571"/>
                        <a14:foregroundMark x1="18914" y1="3286" x2="18789" y2="3143"/>
                        <a14:foregroundMark x1="19039" y1="3429" x2="18914" y2="3286"/>
                        <a14:foregroundMark x1="19164" y1="3571" x2="19039" y2="3429"/>
                        <a14:foregroundMark x1="19415" y1="3857" x2="19164" y2="3571"/>
                        <a14:foregroundMark x1="19541" y1="4000" x2="19415" y2="3857"/>
                        <a14:foregroundMark x1="19666" y1="4143" x2="19541" y2="4000"/>
                        <a14:foregroundMark x1="19792" y1="4286" x2="19666" y2="4143"/>
                        <a14:foregroundMark x1="19917" y1="4429" x2="19792" y2="4286"/>
                        <a14:foregroundMark x1="20042" y1="4571" x2="19917" y2="4429"/>
                        <a14:foregroundMark x1="20167" y1="4714" x2="20042" y2="4571"/>
                        <a14:foregroundMark x1="20418" y1="5000" x2="20167" y2="4714"/>
                        <a14:foregroundMark x1="21301" y1="6006" x2="20418" y2="5000"/>
                        <a14:foregroundMark x1="23429" y1="8429" x2="21653" y2="6407"/>
                        <a14:foregroundMark x1="23096" y1="3429" x2="23048" y2="3286"/>
                        <a14:foregroundMark x1="23143" y1="3571" x2="23096" y2="3429"/>
                        <a14:foregroundMark x1="23238" y1="3857" x2="23143" y2="3571"/>
                        <a14:foregroundMark x1="23286" y1="4000" x2="23238" y2="3857"/>
                        <a14:foregroundMark x1="23333" y1="4143" x2="23286" y2="4000"/>
                        <a14:foregroundMark x1="23381" y1="4286" x2="23333" y2="4143"/>
                        <a14:foregroundMark x1="23429" y1="4429" x2="23381" y2="4286"/>
                        <a14:foregroundMark x1="23476" y1="4571" x2="23429" y2="4429"/>
                        <a14:foregroundMark x1="23524" y1="4714" x2="23476" y2="4571"/>
                        <a14:foregroundMark x1="23619" y1="5000" x2="23524" y2="4714"/>
                        <a14:foregroundMark x1="24381" y1="7286" x2="23619" y2="5000"/>
                        <a14:foregroundMark x1="24571" y1="7571" x2="27238" y2="6571"/>
                        <a14:foregroundMark x1="19476" y1="4571" x2="19429" y2="4429"/>
                        <a14:foregroundMark x1="19619" y1="5000" x2="19476" y2="4571"/>
                        <a14:foregroundMark x1="19429" y1="3143" x2="19429" y2="3143"/>
                        <a14:foregroundMark x1="19429" y1="3571" x2="19429" y2="3571"/>
                        <a14:foregroundMark x1="20286" y1="4286" x2="20381" y2="4429"/>
                        <a14:foregroundMark x1="20190" y1="4143" x2="20286" y2="4286"/>
                        <a14:foregroundMark x1="19862" y1="3286" x2="19849" y2="3143"/>
                        <a14:foregroundMark x1="19875" y1="3429" x2="19862" y2="3286"/>
                        <a14:foregroundMark x1="19888" y1="3571" x2="19875" y2="3429"/>
                        <a14:foregroundMark x1="19914" y1="3857" x2="19888" y2="3571"/>
                        <a14:foregroundMark x1="19927" y1="4000" x2="19914" y2="3857"/>
                        <a14:foregroundMark x1="19954" y1="4286" x2="19927" y2="4000"/>
                        <a14:foregroundMark x1="19967" y1="4429" x2="19954" y2="4286"/>
                        <a14:foregroundMark x1="19980" y1="4571" x2="19967" y2="4429"/>
                        <a14:foregroundMark x1="20190" y1="6857" x2="19980" y2="4571"/>
                        <a14:foregroundMark x1="21333" y1="3286" x2="21333" y2="3143"/>
                        <a14:foregroundMark x1="21333" y1="3429" x2="21333" y2="3286"/>
                        <a14:foregroundMark x1="21333" y1="3571" x2="21333" y2="3429"/>
                        <a14:foregroundMark x1="21333" y1="3857" x2="21333" y2="3571"/>
                        <a14:foregroundMark x1="21333" y1="4000" x2="21333" y2="3857"/>
                        <a14:foregroundMark x1="21333" y1="4286" x2="21333" y2="4000"/>
                        <a14:foregroundMark x1="21333" y1="4429" x2="21333" y2="4286"/>
                        <a14:foregroundMark x1="21333" y1="4571" x2="21333" y2="4429"/>
                        <a14:foregroundMark x1="21333" y1="5652" x2="21333" y2="4571"/>
                        <a14:foregroundMark x1="21333" y1="8143" x2="21333" y2="6081"/>
                        <a14:foregroundMark x1="21312" y1="3571" x2="21333" y2="3429"/>
                        <a14:foregroundMark x1="21270" y1="3857" x2="21312" y2="3571"/>
                        <a14:foregroundMark x1="21249" y1="4000" x2="21270" y2="3857"/>
                        <a14:foregroundMark x1="21206" y1="4286" x2="21249" y2="4000"/>
                        <a14:foregroundMark x1="21185" y1="4429" x2="21206" y2="4286"/>
                        <a14:foregroundMark x1="21164" y1="4571" x2="21185" y2="4429"/>
                        <a14:foregroundMark x1="21089" y1="5077" x2="21164" y2="4571"/>
                        <a14:foregroundMark x1="20762" y1="7286" x2="21042" y2="5395"/>
                        <a14:foregroundMark x1="19311" y1="857" x2="19238" y2="571"/>
                        <a14:foregroundMark x1="19493" y1="1571" x2="19384" y2="1143"/>
                        <a14:foregroundMark x1="19530" y1="1714" x2="19493" y2="1571"/>
                        <a14:foregroundMark x1="19566" y1="1857" x2="19530" y2="1714"/>
                        <a14:foregroundMark x1="19639" y1="2143" x2="19566" y2="1857"/>
                        <a14:foregroundMark x1="19712" y1="2429" x2="19639" y2="2143"/>
                        <a14:foregroundMark x1="19748" y1="2571" x2="19712" y2="2429"/>
                        <a14:foregroundMark x1="19785" y1="2714" x2="19748" y2="2571"/>
                        <a14:foregroundMark x1="19931" y1="3286" x2="19895" y2="3143"/>
                        <a14:foregroundMark x1="19968" y1="3429" x2="19931" y2="3286"/>
                        <a14:foregroundMark x1="20004" y1="3571" x2="19968" y2="3429"/>
                        <a14:foregroundMark x1="20077" y1="3857" x2="20004" y2="3571"/>
                        <a14:foregroundMark x1="20113" y1="4000" x2="20077" y2="3857"/>
                        <a14:foregroundMark x1="20186" y1="4286" x2="20113" y2="4000"/>
                        <a14:foregroundMark x1="20223" y1="4429" x2="20186" y2="4286"/>
                        <a14:foregroundMark x1="20259" y1="4571" x2="20223" y2="4429"/>
                        <a14:foregroundMark x1="20952" y1="7286" x2="20259" y2="4571"/>
                        <a14:foregroundMark x1="20705" y1="2714" x2="20762" y2="2571"/>
                        <a14:foregroundMark x1="20476" y1="3286" x2="20533" y2="3143"/>
                        <a14:foregroundMark x1="20405" y1="3464" x2="20476" y2="3286"/>
                        <a14:foregroundMark x1="20247" y1="3857" x2="20316" y2="3685"/>
                        <a14:foregroundMark x1="20190" y1="4000" x2="20247" y2="3857"/>
                        <a14:foregroundMark x1="20076" y1="4286" x2="20190" y2="4000"/>
                        <a14:foregroundMark x1="20019" y1="4429" x2="20076" y2="4286"/>
                        <a14:foregroundMark x1="19962" y1="4571" x2="20019" y2="4429"/>
                        <a14:foregroundMark x1="19619" y1="5429" x2="19962" y2="4571"/>
                        <a14:foregroundMark x1="21810" y1="3286" x2="21905" y2="3143"/>
                        <a14:foregroundMark x1="21715" y1="3429" x2="21810" y2="3286"/>
                        <a14:foregroundMark x1="21620" y1="3571" x2="21715" y2="3429"/>
                        <a14:foregroundMark x1="21429" y1="3857" x2="21620" y2="3571"/>
                        <a14:foregroundMark x1="21334" y1="4000" x2="21429" y2="3857"/>
                        <a14:foregroundMark x1="21143" y1="4286" x2="21334" y2="4000"/>
                        <a14:foregroundMark x1="21048" y1="4429" x2="21143" y2="4286"/>
                        <a14:foregroundMark x1="20905" y1="4643" x2="21048" y2="4429"/>
                        <a14:foregroundMark x1="20762" y1="4857" x2="20794" y2="4810"/>
                        <a14:foregroundMark x1="19619" y1="5429" x2="19619" y2="5429"/>
                        <a14:foregroundMark x1="19619" y1="5000" x2="19619" y2="5000"/>
                        <a14:foregroundMark x1="19619" y1="4714" x2="19619" y2="4714"/>
                        <a14:foregroundMark x1="20000" y1="3857" x2="20000" y2="3571"/>
                        <a14:foregroundMark x1="20000" y1="4000" x2="20000" y2="3857"/>
                        <a14:foregroundMark x1="19810" y1="3429" x2="19810" y2="3429"/>
                        <a14:foregroundMark x1="19810" y1="3429" x2="19810" y2="3429"/>
                        <a14:foregroundMark x1="19810" y1="3429" x2="19810" y2="3429"/>
                        <a14:foregroundMark x1="19810" y1="3714" x2="19810" y2="3714"/>
                        <a14:foregroundMark x1="19810" y1="3857" x2="19810" y2="3857"/>
                        <a14:foregroundMark x1="20095" y1="4286" x2="20190" y2="4429"/>
                        <a14:foregroundMark x1="19905" y1="4000" x2="20095" y2="4286"/>
                        <a14:foregroundMark x1="19810" y1="3857" x2="19905" y2="4000"/>
                        <a14:foregroundMark x1="20571" y1="4714" x2="20571" y2="4714"/>
                        <a14:foregroundMark x1="20571" y1="4714" x2="20571" y2="4714"/>
                        <a14:foregroundMark x1="20571" y1="4714" x2="19810" y2="5000"/>
                        <a14:foregroundMark x1="19810" y1="5000" x2="20000" y2="4571"/>
                        <a14:foregroundMark x1="18476" y1="3143" x2="18476" y2="3143"/>
                        <a14:foregroundMark x1="19048" y1="2571" x2="19048" y2="2571"/>
                        <a14:foregroundMark x1="19048" y1="2571" x2="19048" y2="2571"/>
                        <a14:foregroundMark x1="20571" y1="2714" x2="20571" y2="2714"/>
                        <a14:foregroundMark x1="20571" y1="2714" x2="20571" y2="2714"/>
                        <a14:foregroundMark x1="20571" y1="2714" x2="20571" y2="2714"/>
                        <a14:foregroundMark x1="20571" y1="2714" x2="20571" y2="2714"/>
                        <a14:backgroundMark x1="19810" y1="2857" x2="19810" y2="2857"/>
                        <a14:backgroundMark x1="20000" y1="1857" x2="20000" y2="1857"/>
                        <a14:backgroundMark x1="20381" y1="3286" x2="20381" y2="3286"/>
                        <a14:backgroundMark x1="20381" y1="4286" x2="20381" y2="4286"/>
                        <a14:backgroundMark x1="20571" y1="4286" x2="20571" y2="4286"/>
                        <a14:backgroundMark x1="20571" y1="4286" x2="20571" y2="3857"/>
                        <a14:backgroundMark x1="20952" y1="3571" x2="20952" y2="3571"/>
                        <a14:backgroundMark x1="20952" y1="3286" x2="20952" y2="3286"/>
                        <a14:backgroundMark x1="20952" y1="2571" x2="20952" y2="2571"/>
                        <a14:backgroundMark x1="20952" y1="2571" x2="20952" y2="2571"/>
                        <a14:backgroundMark x1="20952" y1="2571" x2="20952" y2="2571"/>
                        <a14:backgroundMark x1="20571" y1="3000" x2="20571" y2="3000"/>
                        <a14:backgroundMark x1="19238" y1="1000" x2="19238" y2="1000"/>
                        <a14:backgroundMark x1="18476" y1="1143" x2="18476" y2="1143"/>
                        <a14:backgroundMark x1="19238" y1="1143" x2="19238" y2="1143"/>
                        <a14:backgroundMark x1="19238" y1="1143" x2="19238" y2="1143"/>
                        <a14:backgroundMark x1="19238" y1="1143" x2="19238" y2="1143"/>
                        <a14:backgroundMark x1="19238" y1="857" x2="19238" y2="857"/>
                        <a14:backgroundMark x1="19238" y1="857" x2="19238" y2="857"/>
                        <a14:backgroundMark x1="19238" y1="857" x2="19238" y2="857"/>
                        <a14:backgroundMark x1="19238" y1="857" x2="19238" y2="857"/>
                        <a14:backgroundMark x1="19238" y1="857" x2="19238" y2="857"/>
                        <a14:backgroundMark x1="19429" y1="857" x2="19619" y2="1143"/>
                        <a14:backgroundMark x1="19619" y1="1571" x2="19619" y2="1571"/>
                        <a14:backgroundMark x1="19619" y1="1714" x2="19619" y2="1714"/>
                        <a14:backgroundMark x1="19619" y1="1714" x2="19619" y2="1714"/>
                        <a14:backgroundMark x1="19619" y1="1714" x2="19619" y2="1714"/>
                        <a14:backgroundMark x1="20000" y1="1857" x2="20000" y2="1857"/>
                        <a14:backgroundMark x1="20190" y1="2571" x2="20190" y2="2571"/>
                        <a14:backgroundMark x1="20190" y1="2571" x2="20190" y2="2571"/>
                        <a14:backgroundMark x1="20190" y1="2714" x2="20190" y2="3143"/>
                        <a14:backgroundMark x1="20190" y1="3571" x2="20190" y2="3571"/>
                        <a14:backgroundMark x1="20190" y1="3857" x2="20190" y2="3857"/>
                        <a14:backgroundMark x1="20190" y1="3857" x2="20190" y2="3857"/>
                        <a14:backgroundMark x1="20381" y1="3857" x2="20381" y2="3857"/>
                        <a14:backgroundMark x1="20571" y1="3857" x2="20571" y2="3857"/>
                        <a14:backgroundMark x1="20571" y1="4000" x2="20571" y2="4000"/>
                        <a14:backgroundMark x1="20571" y1="4000" x2="20571" y2="4000"/>
                        <a14:backgroundMark x1="21333" y1="4000" x2="21333" y2="4000"/>
                        <a14:backgroundMark x1="21333" y1="4000" x2="21333" y2="4000"/>
                        <a14:backgroundMark x1="21333" y1="3857" x2="21333" y2="3857"/>
                        <a14:backgroundMark x1="21333" y1="3429" x2="21333" y2="3429"/>
                        <a14:backgroundMark x1="21524" y1="3143" x2="21524" y2="3143"/>
                        <a14:backgroundMark x1="21524" y1="3143" x2="21524" y2="3143"/>
                        <a14:backgroundMark x1="21524" y1="3000" x2="21524" y2="3000"/>
                        <a14:backgroundMark x1="20381" y1="2857" x2="20381" y2="2857"/>
                        <a14:backgroundMark x1="20190" y1="2571" x2="20190" y2="2571"/>
                        <a14:backgroundMark x1="20190" y1="2429" x2="20190" y2="2429"/>
                        <a14:backgroundMark x1="20190" y1="2143" x2="20190" y2="2143"/>
                        <a14:backgroundMark x1="20190" y1="2143" x2="20190" y2="2143"/>
                        <a14:backgroundMark x1="19619" y1="1857" x2="19619" y2="1857"/>
                        <a14:backgroundMark x1="19619" y1="1857" x2="19619" y2="1857"/>
                        <a14:backgroundMark x1="19619" y1="2857" x2="19619" y2="2857"/>
                        <a14:backgroundMark x1="20762" y1="4429" x2="20762" y2="4429"/>
                        <a14:backgroundMark x1="20571" y1="4571" x2="20571" y2="4571"/>
                      </a14:backgroundRemoval>
                    </a14:imgEffect>
                  </a14:imgLayer>
                </a14:imgProps>
              </a:ext>
              <a:ext uri="{28A0092B-C50C-407E-A947-70E740481C1C}">
                <a14:useLocalDpi xmlns:a14="http://schemas.microsoft.com/office/drawing/2010/main"/>
              </a:ext>
            </a:extLst>
          </a:blip>
          <a:srcRect/>
          <a:stretch>
            <a:fillRect/>
          </a:stretch>
        </p:blipFill>
        <p:spPr bwMode="auto">
          <a:xfrm>
            <a:off x="1612124" y="3599459"/>
            <a:ext cx="382120" cy="50949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descr="Pin page">
            <a:extLst>
              <a:ext uri="{FF2B5EF4-FFF2-40B4-BE49-F238E27FC236}">
                <a16:creationId xmlns:a16="http://schemas.microsoft.com/office/drawing/2014/main" id="{81CC1405-F734-6D2A-D1A4-178316B45F83}"/>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366" b="96175" l="2667" r="97167">
                        <a14:foregroundMark x1="33167" y1="8743" x2="21167" y2="12022"/>
                        <a14:foregroundMark x1="12500" y1="34426" x2="10000" y2="42350"/>
                        <a14:foregroundMark x1="31500" y1="86066" x2="25333" y2="91803"/>
                        <a14:foregroundMark x1="8500" y1="38525" x2="2667" y2="45628"/>
                        <a14:foregroundMark x1="39833" y1="8197" x2="43667" y2="3279"/>
                        <a14:foregroundMark x1="30833" y1="6284" x2="30500" y2="3005"/>
                        <a14:foregroundMark x1="75333" y1="87978" x2="72500" y2="93443"/>
                        <a14:foregroundMark x1="77333" y1="88525" x2="77333" y2="89617"/>
                        <a14:foregroundMark x1="85380" y1="91529" x2="84833" y2="96175"/>
                        <a14:foregroundMark x1="86540" y1="81694" x2="86464" y2="82336"/>
                        <a14:foregroundMark x1="86604" y1="81148" x2="86540" y2="81694"/>
                        <a14:foregroundMark x1="86733" y1="80055" x2="86604" y2="81148"/>
                        <a14:foregroundMark x1="87667" y1="72131" x2="86733" y2="80055"/>
                        <a14:foregroundMark x1="90167" y1="78415" x2="92500" y2="78415"/>
                        <a14:foregroundMark x1="94456" y1="58922" x2="97167" y2="75137"/>
                        <a14:foregroundMark x1="93056" y1="50546" x2="93684" y2="54305"/>
                        <a14:foregroundMark x1="93010" y1="50273" x2="93056" y2="50546"/>
                        <a14:foregroundMark x1="91000" y1="38251" x2="93010" y2="50273"/>
                        <a14:foregroundMark x1="42667" y1="1366" x2="42667" y2="1366"/>
                        <a14:foregroundMark x1="42667" y1="1366" x2="42667" y2="1366"/>
                        <a14:foregroundMark x1="43333" y1="1366" x2="43333" y2="1366"/>
                        <a14:backgroundMark x1="84667" y1="86885" x2="84667" y2="86885"/>
                        <a14:backgroundMark x1="86667" y1="84699" x2="86500" y2="82514"/>
                        <a14:backgroundMark x1="86500" y1="86885" x2="84833" y2="88251"/>
                        <a14:backgroundMark x1="85667" y1="84973" x2="85667" y2="81967"/>
                        <a14:backgroundMark x1="84333" y1="90164" x2="86333" y2="88251"/>
                        <a14:backgroundMark x1="85000" y1="85792" x2="85667" y2="81694"/>
                        <a14:backgroundMark x1="93167" y1="55738" x2="93167" y2="51639"/>
                        <a14:backgroundMark x1="93000" y1="50546" x2="93000" y2="50546"/>
                        <a14:backgroundMark x1="93000" y1="50273" x2="93000" y2="50273"/>
                        <a14:backgroundMark x1="86500" y1="80055" x2="86500" y2="80055"/>
                        <a14:backgroundMark x1="86500" y1="81148" x2="86500" y2="81148"/>
                        <a14:backgroundMark x1="87000" y1="81148" x2="87000" y2="81148"/>
                        <a14:backgroundMark x1="86333" y1="82240" x2="86333" y2="82240"/>
                        <a14:backgroundMark x1="86667" y1="81694" x2="86667" y2="81694"/>
                        <a14:backgroundMark x1="86667" y1="81694" x2="86667" y2="81694"/>
                      </a14:backgroundRemoval>
                    </a14:imgEffect>
                  </a14:imgLayer>
                </a14:imgProps>
              </a:ext>
              <a:ext uri="{28A0092B-C50C-407E-A947-70E740481C1C}">
                <a14:useLocalDpi xmlns:a14="http://schemas.microsoft.com/office/drawing/2010/main"/>
              </a:ext>
            </a:extLst>
          </a:blip>
          <a:srcRect/>
          <a:stretch>
            <a:fillRect/>
          </a:stretch>
        </p:blipFill>
        <p:spPr bwMode="auto">
          <a:xfrm rot="21362600">
            <a:off x="5302631" y="3646354"/>
            <a:ext cx="521867" cy="318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30256"/>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SNCF">
  <a:themeElements>
    <a:clrScheme name="Personnalisé 8">
      <a:dk1>
        <a:srgbClr val="3F3F3F"/>
      </a:dk1>
      <a:lt1>
        <a:srgbClr val="F5F2EE"/>
      </a:lt1>
      <a:dk2>
        <a:srgbClr val="3F3F3F"/>
      </a:dk2>
      <a:lt2>
        <a:srgbClr val="F5F2EE"/>
      </a:lt2>
      <a:accent1>
        <a:srgbClr val="C2DEDC"/>
      </a:accent1>
      <a:accent2>
        <a:srgbClr val="ECE5C7"/>
      </a:accent2>
      <a:accent3>
        <a:srgbClr val="954F72"/>
      </a:accent3>
      <a:accent4>
        <a:srgbClr val="CDC2AE"/>
      </a:accent4>
      <a:accent5>
        <a:srgbClr val="0088CE"/>
      </a:accent5>
      <a:accent6>
        <a:srgbClr val="6A7326"/>
      </a:accent6>
      <a:hlink>
        <a:srgbClr val="0088CE"/>
      </a:hlink>
      <a:folHlink>
        <a:srgbClr val="954F72"/>
      </a:folHlink>
    </a:clrScheme>
    <a:fontScheme name="Personnalisé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72000" tIns="72000" rIns="72000" bIns="72000" rtlCol="0" anchor="t"/>
      <a:lstStyle>
        <a:defPPr algn="l">
          <a:defRPr sz="1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dirty="0" err="1" smtClean="0"/>
        </a:defPPr>
      </a:lstStyle>
    </a:txDef>
  </a:objectDefaults>
  <a:extraClrSchemeLst/>
  <a:custClrLst>
    <a:custClr name="VIOLET">
      <a:srgbClr val="6E1E78"/>
    </a:custClr>
    <a:custClr name="PRUNE">
      <a:srgbClr val="A1006B"/>
    </a:custClr>
    <a:custClr name="FRAMBOISE">
      <a:srgbClr val="CD0037"/>
    </a:custClr>
    <a:custClr name="ORANGE">
      <a:srgbClr val="E05206"/>
    </a:custClr>
    <a:custClr name="JAUNE SAFRAN">
      <a:srgbClr val="FFB612"/>
    </a:custClr>
    <a:custClr name="VERT ANIS">
      <a:srgbClr val="D2E100"/>
    </a:custClr>
    <a:custClr>
      <a:srgbClr val="F0F0F0"/>
    </a:custClr>
    <a:custClr>
      <a:srgbClr val="F0F0F0"/>
    </a:custClr>
    <a:custClr>
      <a:srgbClr val="F0F0F0"/>
    </a:custClr>
    <a:custClr>
      <a:srgbClr val="F0F0F0"/>
    </a:custClr>
    <a:custClr name="VERT POMME">
      <a:srgbClr val="82BE00"/>
    </a:custClr>
    <a:custClr name="BLEU CANARD">
      <a:srgbClr val="009AA6"/>
    </a:custClr>
    <a:custClr name="BLEU PRIMAIRE">
      <a:srgbClr val="0088CE"/>
    </a:custClr>
    <a:custClr name="ROUGE ASSISTANCE">
      <a:srgbClr val="D52B1E"/>
    </a:custClr>
    <a:custClr name="CARBONE">
      <a:srgbClr val="3C3732"/>
    </a:custClr>
    <a:custClr name="BLANC">
      <a:srgbClr val="FFFFFF"/>
    </a:custClr>
    <a:custClr>
      <a:srgbClr val="F0F0F0"/>
    </a:custClr>
    <a:custClr>
      <a:srgbClr val="F0F0F0"/>
    </a:custClr>
    <a:custClr>
      <a:srgbClr val="F0F0F0"/>
    </a:custClr>
    <a:custClr>
      <a:srgbClr val="F0F0F0"/>
    </a:custClr>
    <a:custClr name="WARM GRAY 1">
      <a:srgbClr val="E0DED8"/>
    </a:custClr>
    <a:custClr name="WARM GRAY 3">
      <a:srgbClr val="C3BEB4"/>
    </a:custClr>
    <a:custClr name="WARM GRAY 5">
      <a:srgbClr val="AFA59B"/>
    </a:custClr>
    <a:custClr name="WARM GRAY 7">
      <a:srgbClr val="988F86"/>
    </a:custClr>
    <a:custClr name="WARM GRAY 9">
      <a:srgbClr val="82786F"/>
    </a:custClr>
    <a:custClr name="WARM GRAY 11">
      <a:srgbClr val="675C53"/>
    </a:custClr>
    <a:custClr>
      <a:srgbClr val="F0F0F0"/>
    </a:custClr>
    <a:custClr>
      <a:srgbClr val="F0F0F0"/>
    </a:custClr>
    <a:custClr>
      <a:srgbClr val="F0F0F0"/>
    </a:custClr>
    <a:custClr>
      <a:srgbClr val="F0F0F0"/>
    </a:custClr>
    <a:custClr name="COOL GRAY 1">
      <a:srgbClr val="E1E1E1"/>
    </a:custClr>
    <a:custClr name="COOL GRAY 3">
      <a:srgbClr val="D7D7D7"/>
    </a:custClr>
    <a:custClr name="COOL GRAY 5">
      <a:srgbClr val="B9B9B9"/>
    </a:custClr>
    <a:custClr name="COOL GRAY 7">
      <a:srgbClr val="A0A0A0"/>
    </a:custClr>
    <a:custClr name="COOL GRAY 9">
      <a:srgbClr val="747678"/>
    </a:custClr>
    <a:custClr name="COOL GRAY 11">
      <a:srgbClr val="4D4F53"/>
    </a:custClr>
    <a:custClr>
      <a:srgbClr val="F0F0F0"/>
    </a:custClr>
    <a:custClr>
      <a:srgbClr val="F0F0F0"/>
    </a:custClr>
    <a:custClr>
      <a:srgbClr val="F0F0F0"/>
    </a:custClr>
    <a:custClr>
      <a:srgbClr val="F0F0F0"/>
    </a:custClr>
  </a:custClrLst>
  <a:extLst>
    <a:ext uri="{05A4C25C-085E-4340-85A3-A5531E510DB2}">
      <thm15:themeFamily xmlns:thm15="http://schemas.microsoft.com/office/thememl/2012/main" name="SNCF-Modèle-16x9.potx" id="{3BC92FB6-79FF-4A72-899A-25835EE65853}" vid="{E177CA4C-8DD5-411F-8739-E6249989E9D9}"/>
    </a:ext>
  </a:extLst>
</a:theme>
</file>

<file path=ppt/theme/theme2.xml><?xml version="1.0" encoding="utf-8"?>
<a:theme xmlns:a="http://schemas.openxmlformats.org/drawingml/2006/main" name="SNCF">
  <a:themeElements>
    <a:clrScheme name="Personnalisé 6">
      <a:dk1>
        <a:srgbClr val="3F3F3F"/>
      </a:dk1>
      <a:lt1>
        <a:srgbClr val="F5F2EE"/>
      </a:lt1>
      <a:dk2>
        <a:srgbClr val="3F3F3F"/>
      </a:dk2>
      <a:lt2>
        <a:srgbClr val="F5F2EE"/>
      </a:lt2>
      <a:accent1>
        <a:srgbClr val="C2DEDC"/>
      </a:accent1>
      <a:accent2>
        <a:srgbClr val="ECE5C7"/>
      </a:accent2>
      <a:accent3>
        <a:srgbClr val="954F72"/>
      </a:accent3>
      <a:accent4>
        <a:srgbClr val="CDC2AE"/>
      </a:accent4>
      <a:accent5>
        <a:srgbClr val="116A7B"/>
      </a:accent5>
      <a:accent6>
        <a:srgbClr val="6A7326"/>
      </a:accent6>
      <a:hlink>
        <a:srgbClr val="005870"/>
      </a:hlink>
      <a:folHlink>
        <a:srgbClr val="954F72"/>
      </a:folHlink>
    </a:clrScheme>
    <a:fontScheme name="Personnalisé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72000" tIns="72000" rIns="72000" bIns="72000" rtlCol="0" anchor="t"/>
      <a:lstStyle>
        <a:defPPr algn="l">
          <a:defRPr sz="1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dirty="0" err="1" smtClean="0"/>
        </a:defPPr>
      </a:lstStyle>
    </a:txDef>
  </a:objectDefaults>
  <a:extraClrSchemeLst/>
  <a:custClrLst>
    <a:custClr name="VIOLET">
      <a:srgbClr val="6E1E78"/>
    </a:custClr>
    <a:custClr name="PRUNE">
      <a:srgbClr val="A1006B"/>
    </a:custClr>
    <a:custClr name="FRAMBOISE">
      <a:srgbClr val="CD0037"/>
    </a:custClr>
    <a:custClr name="ORANGE">
      <a:srgbClr val="E05206"/>
    </a:custClr>
    <a:custClr name="JAUNE SAFRAN">
      <a:srgbClr val="FFB612"/>
    </a:custClr>
    <a:custClr name="VERT ANIS">
      <a:srgbClr val="D2E100"/>
    </a:custClr>
    <a:custClr>
      <a:srgbClr val="F0F0F0"/>
    </a:custClr>
    <a:custClr>
      <a:srgbClr val="F0F0F0"/>
    </a:custClr>
    <a:custClr>
      <a:srgbClr val="F0F0F0"/>
    </a:custClr>
    <a:custClr>
      <a:srgbClr val="F0F0F0"/>
    </a:custClr>
    <a:custClr name="VERT POMME">
      <a:srgbClr val="82BE00"/>
    </a:custClr>
    <a:custClr name="BLEU CANARD">
      <a:srgbClr val="009AA6"/>
    </a:custClr>
    <a:custClr name="BLEU PRIMAIRE">
      <a:srgbClr val="0088CE"/>
    </a:custClr>
    <a:custClr name="ROUGE ASSISTANCE">
      <a:srgbClr val="D52B1E"/>
    </a:custClr>
    <a:custClr name="CARBONE">
      <a:srgbClr val="3C3732"/>
    </a:custClr>
    <a:custClr name="BLANC">
      <a:srgbClr val="FFFFFF"/>
    </a:custClr>
    <a:custClr>
      <a:srgbClr val="F0F0F0"/>
    </a:custClr>
    <a:custClr>
      <a:srgbClr val="F0F0F0"/>
    </a:custClr>
    <a:custClr>
      <a:srgbClr val="F0F0F0"/>
    </a:custClr>
    <a:custClr>
      <a:srgbClr val="F0F0F0"/>
    </a:custClr>
    <a:custClr name="WARM GRAY 1">
      <a:srgbClr val="E0DED8"/>
    </a:custClr>
    <a:custClr name="WARM GRAY 3">
      <a:srgbClr val="C3BEB4"/>
    </a:custClr>
    <a:custClr name="WARM GRAY 5">
      <a:srgbClr val="AFA59B"/>
    </a:custClr>
    <a:custClr name="WARM GRAY 7">
      <a:srgbClr val="988F86"/>
    </a:custClr>
    <a:custClr name="WARM GRAY 9">
      <a:srgbClr val="82786F"/>
    </a:custClr>
    <a:custClr name="WARM GRAY 11">
      <a:srgbClr val="675C53"/>
    </a:custClr>
    <a:custClr>
      <a:srgbClr val="F0F0F0"/>
    </a:custClr>
    <a:custClr>
      <a:srgbClr val="F0F0F0"/>
    </a:custClr>
    <a:custClr>
      <a:srgbClr val="F0F0F0"/>
    </a:custClr>
    <a:custClr>
      <a:srgbClr val="F0F0F0"/>
    </a:custClr>
    <a:custClr name="COOL GRAY 1">
      <a:srgbClr val="E1E1E1"/>
    </a:custClr>
    <a:custClr name="COOL GRAY 3">
      <a:srgbClr val="D7D7D7"/>
    </a:custClr>
    <a:custClr name="COOL GRAY 5">
      <a:srgbClr val="B9B9B9"/>
    </a:custClr>
    <a:custClr name="COOL GRAY 7">
      <a:srgbClr val="A0A0A0"/>
    </a:custClr>
    <a:custClr name="COOL GRAY 9">
      <a:srgbClr val="747678"/>
    </a:custClr>
    <a:custClr name="COOL GRAY 11">
      <a:srgbClr val="4D4F53"/>
    </a:custClr>
    <a:custClr>
      <a:srgbClr val="F0F0F0"/>
    </a:custClr>
    <a:custClr>
      <a:srgbClr val="F0F0F0"/>
    </a:custClr>
    <a:custClr>
      <a:srgbClr val="F0F0F0"/>
    </a:custClr>
    <a:custClr>
      <a:srgbClr val="F0F0F0"/>
    </a:custClr>
  </a:custClrLst>
  <a:extLst>
    <a:ext uri="{05A4C25C-085E-4340-85A3-A5531E510DB2}">
      <thm15:themeFamily xmlns:thm15="http://schemas.microsoft.com/office/thememl/2012/main" name="SNCF-Modèle-16x9.potx" id="{3BC92FB6-79FF-4A72-899A-25835EE65853}" vid="{E177CA4C-8DD5-411F-8739-E6249989E9D9}"/>
    </a:ext>
  </a:extLst>
</a:theme>
</file>

<file path=ppt/theme/theme3.xml><?xml version="1.0" encoding="utf-8"?>
<a:theme xmlns:a="http://schemas.openxmlformats.org/drawingml/2006/main" name="SNCF">
  <a:themeElements>
    <a:clrScheme name="Personnalisé 8">
      <a:dk1>
        <a:srgbClr val="3F3F3F"/>
      </a:dk1>
      <a:lt1>
        <a:srgbClr val="F5F2EE"/>
      </a:lt1>
      <a:dk2>
        <a:srgbClr val="3F3F3F"/>
      </a:dk2>
      <a:lt2>
        <a:srgbClr val="F5F2EE"/>
      </a:lt2>
      <a:accent1>
        <a:srgbClr val="C2DEDC"/>
      </a:accent1>
      <a:accent2>
        <a:srgbClr val="ECE5C7"/>
      </a:accent2>
      <a:accent3>
        <a:srgbClr val="954F72"/>
      </a:accent3>
      <a:accent4>
        <a:srgbClr val="CDC2AE"/>
      </a:accent4>
      <a:accent5>
        <a:srgbClr val="0088CE"/>
      </a:accent5>
      <a:accent6>
        <a:srgbClr val="6A7326"/>
      </a:accent6>
      <a:hlink>
        <a:srgbClr val="0088CE"/>
      </a:hlink>
      <a:folHlink>
        <a:srgbClr val="954F72"/>
      </a:folHlink>
    </a:clrScheme>
    <a:fontScheme name="Personnalisé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72000" tIns="72000" rIns="72000" bIns="72000" rtlCol="0" anchor="t"/>
      <a:lstStyle>
        <a:defPPr algn="l">
          <a:defRPr sz="1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dirty="0" err="1" smtClean="0"/>
        </a:defPPr>
      </a:lstStyle>
    </a:txDef>
  </a:objectDefaults>
  <a:extraClrSchemeLst/>
  <a:custClrLst>
    <a:custClr name="VIOLET">
      <a:srgbClr val="6E1E78"/>
    </a:custClr>
    <a:custClr name="PRUNE">
      <a:srgbClr val="A1006B"/>
    </a:custClr>
    <a:custClr name="FRAMBOISE">
      <a:srgbClr val="CD0037"/>
    </a:custClr>
    <a:custClr name="ORANGE">
      <a:srgbClr val="E05206"/>
    </a:custClr>
    <a:custClr name="JAUNE SAFRAN">
      <a:srgbClr val="FFB612"/>
    </a:custClr>
    <a:custClr name="VERT ANIS">
      <a:srgbClr val="D2E100"/>
    </a:custClr>
    <a:custClr>
      <a:srgbClr val="F0F0F0"/>
    </a:custClr>
    <a:custClr>
      <a:srgbClr val="F0F0F0"/>
    </a:custClr>
    <a:custClr>
      <a:srgbClr val="F0F0F0"/>
    </a:custClr>
    <a:custClr>
      <a:srgbClr val="F0F0F0"/>
    </a:custClr>
    <a:custClr name="VERT POMME">
      <a:srgbClr val="82BE00"/>
    </a:custClr>
    <a:custClr name="BLEU CANARD">
      <a:srgbClr val="009AA6"/>
    </a:custClr>
    <a:custClr name="BLEU PRIMAIRE">
      <a:srgbClr val="0088CE"/>
    </a:custClr>
    <a:custClr name="ROUGE ASSISTANCE">
      <a:srgbClr val="D52B1E"/>
    </a:custClr>
    <a:custClr name="CARBONE">
      <a:srgbClr val="3C3732"/>
    </a:custClr>
    <a:custClr name="BLANC">
      <a:srgbClr val="FFFFFF"/>
    </a:custClr>
    <a:custClr>
      <a:srgbClr val="F0F0F0"/>
    </a:custClr>
    <a:custClr>
      <a:srgbClr val="F0F0F0"/>
    </a:custClr>
    <a:custClr>
      <a:srgbClr val="F0F0F0"/>
    </a:custClr>
    <a:custClr>
      <a:srgbClr val="F0F0F0"/>
    </a:custClr>
    <a:custClr name="WARM GRAY 1">
      <a:srgbClr val="E0DED8"/>
    </a:custClr>
    <a:custClr name="WARM GRAY 3">
      <a:srgbClr val="C3BEB4"/>
    </a:custClr>
    <a:custClr name="WARM GRAY 5">
      <a:srgbClr val="AFA59B"/>
    </a:custClr>
    <a:custClr name="WARM GRAY 7">
      <a:srgbClr val="988F86"/>
    </a:custClr>
    <a:custClr name="WARM GRAY 9">
      <a:srgbClr val="82786F"/>
    </a:custClr>
    <a:custClr name="WARM GRAY 11">
      <a:srgbClr val="675C53"/>
    </a:custClr>
    <a:custClr>
      <a:srgbClr val="F0F0F0"/>
    </a:custClr>
    <a:custClr>
      <a:srgbClr val="F0F0F0"/>
    </a:custClr>
    <a:custClr>
      <a:srgbClr val="F0F0F0"/>
    </a:custClr>
    <a:custClr>
      <a:srgbClr val="F0F0F0"/>
    </a:custClr>
    <a:custClr name="COOL GRAY 1">
      <a:srgbClr val="E1E1E1"/>
    </a:custClr>
    <a:custClr name="COOL GRAY 3">
      <a:srgbClr val="D7D7D7"/>
    </a:custClr>
    <a:custClr name="COOL GRAY 5">
      <a:srgbClr val="B9B9B9"/>
    </a:custClr>
    <a:custClr name="COOL GRAY 7">
      <a:srgbClr val="A0A0A0"/>
    </a:custClr>
    <a:custClr name="COOL GRAY 9">
      <a:srgbClr val="747678"/>
    </a:custClr>
    <a:custClr name="COOL GRAY 11">
      <a:srgbClr val="4D4F53"/>
    </a:custClr>
    <a:custClr>
      <a:srgbClr val="F0F0F0"/>
    </a:custClr>
    <a:custClr>
      <a:srgbClr val="F0F0F0"/>
    </a:custClr>
    <a:custClr>
      <a:srgbClr val="F0F0F0"/>
    </a:custClr>
    <a:custClr>
      <a:srgbClr val="F0F0F0"/>
    </a:custClr>
  </a:custClrLst>
  <a:extLst>
    <a:ext uri="{05A4C25C-085E-4340-85A3-A5531E510DB2}">
      <thm15:themeFamily xmlns:thm15="http://schemas.microsoft.com/office/thememl/2012/main" name="SNCF-Modèle-16x9.potx" id="{3BC92FB6-79FF-4A72-899A-25835EE65853}" vid="{E177CA4C-8DD5-411F-8739-E6249989E9D9}"/>
    </a:ext>
  </a:extLst>
</a:theme>
</file>

<file path=ppt/theme/theme4.xml><?xml version="1.0" encoding="utf-8"?>
<a:theme xmlns:a="http://schemas.openxmlformats.org/drawingml/2006/main" name="SNCF">
  <a:themeElements>
    <a:clrScheme name="SNCF">
      <a:dk1>
        <a:srgbClr val="3C3732"/>
      </a:dk1>
      <a:lt1>
        <a:sysClr val="window" lastClr="FFFFFF"/>
      </a:lt1>
      <a:dk2>
        <a:srgbClr val="82BE00"/>
      </a:dk2>
      <a:lt2>
        <a:srgbClr val="D2E100"/>
      </a:lt2>
      <a:accent1>
        <a:srgbClr val="009AA6"/>
      </a:accent1>
      <a:accent2>
        <a:srgbClr val="CD0037"/>
      </a:accent2>
      <a:accent3>
        <a:srgbClr val="A0A0A0"/>
      </a:accent3>
      <a:accent4>
        <a:srgbClr val="E05206"/>
      </a:accent4>
      <a:accent5>
        <a:srgbClr val="FFB612"/>
      </a:accent5>
      <a:accent6>
        <a:srgbClr val="A1006B"/>
      </a:accent6>
      <a:hlink>
        <a:srgbClr val="E05206"/>
      </a:hlink>
      <a:folHlink>
        <a:srgbClr val="FFB612"/>
      </a:folHlink>
    </a:clrScheme>
    <a:fontScheme name="Personnalisé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72000" tIns="72000" rIns="72000" bIns="72000" rtlCol="0" anchor="t"/>
      <a:lstStyle>
        <a:defPPr algn="l">
          <a:defRPr sz="1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dirty="0" err="1" smtClean="0"/>
        </a:defPPr>
      </a:lstStyle>
    </a:txDef>
  </a:objectDefaults>
  <a:extraClrSchemeLst/>
  <a:custClrLst>
    <a:custClr name="VIOLET">
      <a:srgbClr val="6E1E78"/>
    </a:custClr>
    <a:custClr name="PRUNE">
      <a:srgbClr val="A1006B"/>
    </a:custClr>
    <a:custClr name="FRAMBOISE">
      <a:srgbClr val="CD0037"/>
    </a:custClr>
    <a:custClr name="ORANGE">
      <a:srgbClr val="E05206"/>
    </a:custClr>
    <a:custClr name="JAUNE SAFRAN">
      <a:srgbClr val="FFB612"/>
    </a:custClr>
    <a:custClr name="VERT ANIS">
      <a:srgbClr val="D2E100"/>
    </a:custClr>
    <a:custClr>
      <a:srgbClr val="F0F0F0"/>
    </a:custClr>
    <a:custClr>
      <a:srgbClr val="F0F0F0"/>
    </a:custClr>
    <a:custClr>
      <a:srgbClr val="F0F0F0"/>
    </a:custClr>
    <a:custClr>
      <a:srgbClr val="F0F0F0"/>
    </a:custClr>
    <a:custClr name="VERT POMME">
      <a:srgbClr val="82BE00"/>
    </a:custClr>
    <a:custClr name="BLEU CANARD">
      <a:srgbClr val="009AA6"/>
    </a:custClr>
    <a:custClr name="BLEU PRIMAIRE">
      <a:srgbClr val="0088CE"/>
    </a:custClr>
    <a:custClr name="ROUGE ASSISTANCE">
      <a:srgbClr val="D52B1E"/>
    </a:custClr>
    <a:custClr name="CARBONE">
      <a:srgbClr val="3C3732"/>
    </a:custClr>
    <a:custClr name="BLANC">
      <a:srgbClr val="FFFFFF"/>
    </a:custClr>
    <a:custClr>
      <a:srgbClr val="F0F0F0"/>
    </a:custClr>
    <a:custClr>
      <a:srgbClr val="F0F0F0"/>
    </a:custClr>
    <a:custClr>
      <a:srgbClr val="F0F0F0"/>
    </a:custClr>
    <a:custClr>
      <a:srgbClr val="F0F0F0"/>
    </a:custClr>
    <a:custClr name="WARM GRAY 1">
      <a:srgbClr val="E0DED8"/>
    </a:custClr>
    <a:custClr name="WARM GRAY 3">
      <a:srgbClr val="C3BEB4"/>
    </a:custClr>
    <a:custClr name="WARM GRAY 5">
      <a:srgbClr val="AFA59B"/>
    </a:custClr>
    <a:custClr name="WARM GRAY 7">
      <a:srgbClr val="988F86"/>
    </a:custClr>
    <a:custClr name="WARM GRAY 9">
      <a:srgbClr val="82786F"/>
    </a:custClr>
    <a:custClr name="WARM GRAY 11">
      <a:srgbClr val="675C53"/>
    </a:custClr>
    <a:custClr>
      <a:srgbClr val="F0F0F0"/>
    </a:custClr>
    <a:custClr>
      <a:srgbClr val="F0F0F0"/>
    </a:custClr>
    <a:custClr>
      <a:srgbClr val="F0F0F0"/>
    </a:custClr>
    <a:custClr>
      <a:srgbClr val="F0F0F0"/>
    </a:custClr>
    <a:custClr name="COOL GRAY 1">
      <a:srgbClr val="E1E1E1"/>
    </a:custClr>
    <a:custClr name="COOL GRAY 3">
      <a:srgbClr val="D7D7D7"/>
    </a:custClr>
    <a:custClr name="COOL GRAY 5">
      <a:srgbClr val="B9B9B9"/>
    </a:custClr>
    <a:custClr name="COOL GRAY 7">
      <a:srgbClr val="A0A0A0"/>
    </a:custClr>
    <a:custClr name="COOL GRAY 9">
      <a:srgbClr val="747678"/>
    </a:custClr>
    <a:custClr name="COOL GRAY 11">
      <a:srgbClr val="4D4F53"/>
    </a:custClr>
    <a:custClr>
      <a:srgbClr val="F0F0F0"/>
    </a:custClr>
    <a:custClr>
      <a:srgbClr val="F0F0F0"/>
    </a:custClr>
    <a:custClr>
      <a:srgbClr val="F0F0F0"/>
    </a:custClr>
    <a:custClr>
      <a:srgbClr val="F0F0F0"/>
    </a:custClr>
  </a:custClrLst>
  <a:extLst>
    <a:ext uri="{05A4C25C-085E-4340-85A3-A5531E510DB2}">
      <thm15:themeFamily xmlns:thm15="http://schemas.microsoft.com/office/thememl/2012/main" name="SNCF-Modèle-16x9.potx" id="{3BC92FB6-79FF-4A72-899A-25835EE65853}" vid="{E177CA4C-8DD5-411F-8739-E6249989E9D9}"/>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dbd1d17-02c4-467b-af6b-0b867088ca3f" xsi:nil="true"/>
    <Commentaires xmlns="ca55c9e9-4cde-4d71-a5c4-c56ad0cc42a9" xsi:nil="true"/>
    <lcf76f155ced4ddcb4097134ff3c332f xmlns="ca55c9e9-4cde-4d71-a5c4-c56ad0cc42a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78050F8744C1144B7958A9F664EEBF6" ma:contentTypeVersion="19" ma:contentTypeDescription="Crée un document." ma:contentTypeScope="" ma:versionID="e02576d24d090caa46fbe6ab1ebf19ff">
  <xsd:schema xmlns:xsd="http://www.w3.org/2001/XMLSchema" xmlns:xs="http://www.w3.org/2001/XMLSchema" xmlns:p="http://schemas.microsoft.com/office/2006/metadata/properties" xmlns:ns2="ca55c9e9-4cde-4d71-a5c4-c56ad0cc42a9" xmlns:ns3="bdbd1d17-02c4-467b-af6b-0b867088ca3f" targetNamespace="http://schemas.microsoft.com/office/2006/metadata/properties" ma:root="true" ma:fieldsID="ca2874ffd603f0018458ef44a4094eee" ns2:_="" ns3:_="">
    <xsd:import namespace="ca55c9e9-4cde-4d71-a5c4-c56ad0cc42a9"/>
    <xsd:import namespace="bdbd1d17-02c4-467b-af6b-0b867088ca3f"/>
    <xsd:element name="properties">
      <xsd:complexType>
        <xsd:sequence>
          <xsd:element name="documentManagement">
            <xsd:complexType>
              <xsd:all>
                <xsd:element ref="ns2:MediaServiceMetadata" minOccurs="0"/>
                <xsd:element ref="ns2:MediaServiceFastMetadata" minOccurs="0"/>
                <xsd:element ref="ns2:Commentair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55c9e9-4cde-4d71-a5c4-c56ad0cc42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Commentaires" ma:index="10" nillable="true" ma:displayName="Commentaire rapide" ma:format="Dropdown" ma:internalName="Commentaires">
      <xsd:simpleType>
        <xsd:restriction base="dms:Note">
          <xsd:maxLength value="255"/>
        </xsd:restriction>
      </xsd:simpleType>
    </xsd:element>
    <xsd:element name="lcf76f155ced4ddcb4097134ff3c332f" ma:index="12" nillable="true" ma:taxonomy="true" ma:internalName="lcf76f155ced4ddcb4097134ff3c332f" ma:taxonomyFieldName="MediaServiceImageTags" ma:displayName="Balises d’images" ma:readOnly="false" ma:fieldId="{5cf76f15-5ced-4ddc-b409-7134ff3c332f}" ma:taxonomyMulti="true" ma:sspId="5096f5d6-3256-4090-9362-038d665d195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bd1d17-02c4-467b-af6b-0b867088ca3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55a76734-770b-45a6-8c36-ee5f6b50354e}" ma:internalName="TaxCatchAll" ma:showField="CatchAllData" ma:web="bdbd1d17-02c4-467b-af6b-0b867088ca3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EFC370-75B7-4155-AFC6-3742F4E67CFE}">
  <ds:schemaRefs>
    <ds:schemaRef ds:uri="http://schemas.microsoft.com/office/2006/documentManagement/types"/>
    <ds:schemaRef ds:uri="http://schemas.openxmlformats.org/package/2006/metadata/core-properties"/>
    <ds:schemaRef ds:uri="http://purl.org/dc/elements/1.1/"/>
    <ds:schemaRef ds:uri="ca55c9e9-4cde-4d71-a5c4-c56ad0cc42a9"/>
    <ds:schemaRef ds:uri="http://www.w3.org/XML/1998/namespace"/>
    <ds:schemaRef ds:uri="http://purl.org/dc/terms/"/>
    <ds:schemaRef ds:uri="http://purl.org/dc/dcmitype/"/>
    <ds:schemaRef ds:uri="http://schemas.microsoft.com/office/infopath/2007/PartnerControls"/>
    <ds:schemaRef ds:uri="bdbd1d17-02c4-467b-af6b-0b867088ca3f"/>
    <ds:schemaRef ds:uri="http://schemas.microsoft.com/office/2006/metadata/properties"/>
  </ds:schemaRefs>
</ds:datastoreItem>
</file>

<file path=customXml/itemProps2.xml><?xml version="1.0" encoding="utf-8"?>
<ds:datastoreItem xmlns:ds="http://schemas.openxmlformats.org/officeDocument/2006/customXml" ds:itemID="{396FC528-0C28-40B4-90CE-B8B8D6F98E9C}">
  <ds:schemaRefs>
    <ds:schemaRef ds:uri="http://schemas.microsoft.com/sharepoint/v3/contenttype/forms"/>
  </ds:schemaRefs>
</ds:datastoreItem>
</file>

<file path=customXml/itemProps3.xml><?xml version="1.0" encoding="utf-8"?>
<ds:datastoreItem xmlns:ds="http://schemas.openxmlformats.org/officeDocument/2006/customXml" ds:itemID="{353DEFAB-3ECE-4DDB-A4BD-E95021768F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55c9e9-4cde-4d71-a5c4-c56ad0cc42a9"/>
    <ds:schemaRef ds:uri="bdbd1d17-02c4-467b-af6b-0b867088ca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1609</TotalTime>
  <Words>1290</Words>
  <Application>Microsoft Office PowerPoint</Application>
  <PresentationFormat>Grand écran</PresentationFormat>
  <Paragraphs>286</Paragraphs>
  <Slides>25</Slides>
  <Notes>20</Notes>
  <HiddenSlides>0</HiddenSlides>
  <MMClips>2</MMClips>
  <ScaleCrop>false</ScaleCrop>
  <HeadingPairs>
    <vt:vector size="6" baseType="variant">
      <vt:variant>
        <vt:lpstr>Polices utilisées</vt:lpstr>
      </vt:variant>
      <vt:variant>
        <vt:i4>11</vt:i4>
      </vt:variant>
      <vt:variant>
        <vt:lpstr>Thème</vt:lpstr>
      </vt:variant>
      <vt:variant>
        <vt:i4>4</vt:i4>
      </vt:variant>
      <vt:variant>
        <vt:lpstr>Titres des diapositives</vt:lpstr>
      </vt:variant>
      <vt:variant>
        <vt:i4>25</vt:i4>
      </vt:variant>
    </vt:vector>
  </HeadingPairs>
  <TitlesOfParts>
    <vt:vector size="40" baseType="lpstr">
      <vt:lpstr>Aptos</vt:lpstr>
      <vt:lpstr>Arial</vt:lpstr>
      <vt:lpstr>Avenir LT Std 45 Book</vt:lpstr>
      <vt:lpstr>Avenir LT Std 65 Medium</vt:lpstr>
      <vt:lpstr>Avenir Next LT Pro</vt:lpstr>
      <vt:lpstr>Avenir Next LT Pro (Corps)</vt:lpstr>
      <vt:lpstr>Avenir Next LT Pro Demi</vt:lpstr>
      <vt:lpstr>Avenir Next LT Pro Light</vt:lpstr>
      <vt:lpstr>Calibri</vt:lpstr>
      <vt:lpstr>Courier New</vt:lpstr>
      <vt:lpstr>Wingdings</vt:lpstr>
      <vt:lpstr>SNCF</vt:lpstr>
      <vt:lpstr>SNCF</vt:lpstr>
      <vt:lpstr>SNCF</vt:lpstr>
      <vt:lpstr>SNCF</vt:lpstr>
      <vt:lpstr>Présentation PowerPoint</vt:lpstr>
      <vt:lpstr>Présentation PowerPoint</vt:lpstr>
      <vt:lpstr>Effet barrière du réseau ferroviaire</vt:lpstr>
      <vt:lpstr>Effet barrière de réseau ferroviaire sur les ongulés</vt:lpstr>
      <vt:lpstr>Mesure possible : implémentation de passages à faune</vt:lpstr>
      <vt:lpstr>Réduire les collisions en utilisant les ouvrages déjà existants</vt:lpstr>
      <vt:lpstr>Objectif global</vt:lpstr>
      <vt:lpstr>Présentation PowerPoint</vt:lpstr>
      <vt:lpstr>Distribution spatiale des collisions – Objectif</vt:lpstr>
      <vt:lpstr>Relation entre les données récoltées et des facteurs potentiels</vt:lpstr>
      <vt:lpstr>Distribution spatiale des collisions – Résultat descriptif</vt:lpstr>
      <vt:lpstr>Fonctionnalité des ouvrages non dédiés à la faune</vt:lpstr>
      <vt:lpstr>40 ouvrages suivis par pièges photographiques en Bretagne Sud</vt:lpstr>
      <vt:lpstr>Méthodologie de traitement des vidéos récoltées</vt:lpstr>
      <vt:lpstr>Présentation PowerPoint</vt:lpstr>
      <vt:lpstr>Relation entre les données récoltées et des facteurs potentiels</vt:lpstr>
      <vt:lpstr>Détections et utilisation des ouvrages par les chevreuils</vt:lpstr>
      <vt:lpstr>Détections et utilisation des ouvrages par les sangliers</vt:lpstr>
      <vt:lpstr>Présentation PowerPoint</vt:lpstr>
      <vt:lpstr>Présentation PowerPoint</vt:lpstr>
      <vt:lpstr>Présentation PowerPoint</vt:lpstr>
      <vt:lpstr>Présentation PowerPoint</vt:lpstr>
      <vt:lpstr>Détections et utilisation des ouvrages par les chevreuils</vt:lpstr>
      <vt:lpstr>Détections et utilisation des ouvrages par les sangliers</vt:lpstr>
      <vt:lpstr>Développement d’une méthodologie</vt:lpstr>
    </vt:vector>
  </TitlesOfParts>
  <Company>SNCF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HEYDORFF--DECAUX Tess (SNCF RESEAU / Directions Techniques Réseau / DGII DTR TD P&amp;B)</dc:creator>
  <cp:lastModifiedBy>Tess Heydorff-Decaux</cp:lastModifiedBy>
  <cp:revision>18</cp:revision>
  <dcterms:created xsi:type="dcterms:W3CDTF">2024-06-16T12:38:57Z</dcterms:created>
  <dcterms:modified xsi:type="dcterms:W3CDTF">2026-06-18T15:51:37Z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0x010100278050F8744C1144B7958A9F664EEBF6</vt:lpwstr>
  </property>
  <property fmtid="{D5CDD505-2E9C-101B-9397-08002B2CF9AE}" pid="3" name="MediaServiceImageTags">
    <vt:lpwstr/>
  </property>
  <property fmtid="{D5CDD505-2E9C-101B-9397-08002B2CF9AE}" pid="4" name="MSIP_Label_021ee20b-2db6-434b-a656-4500d2063055_Enabled">
    <vt:lpwstr>true</vt:lpwstr>
  </property>
  <property fmtid="{D5CDD505-2E9C-101B-9397-08002B2CF9AE}" pid="5" name="MSIP_Label_021ee20b-2db6-434b-a656-4500d2063055_SetDate">
    <vt:lpwstr>2025-05-12T15:41:43Z</vt:lpwstr>
  </property>
  <property fmtid="{D5CDD505-2E9C-101B-9397-08002B2CF9AE}" pid="6" name="MSIP_Label_021ee20b-2db6-434b-a656-4500d2063055_Method">
    <vt:lpwstr>Privileged</vt:lpwstr>
  </property>
  <property fmtid="{D5CDD505-2E9C-101B-9397-08002B2CF9AE}" pid="7" name="MSIP_Label_021ee20b-2db6-434b-a656-4500d2063055_Name">
    <vt:lpwstr>Sans Marquage - Groupe et Réseau</vt:lpwstr>
  </property>
  <property fmtid="{D5CDD505-2E9C-101B-9397-08002B2CF9AE}" pid="8" name="MSIP_Label_021ee20b-2db6-434b-a656-4500d2063055_SiteId">
    <vt:lpwstr>4a7c8238-5799-4b16-9fc6-9ad8fce5a7d9</vt:lpwstr>
  </property>
  <property fmtid="{D5CDD505-2E9C-101B-9397-08002B2CF9AE}" pid="9" name="MSIP_Label_021ee20b-2db6-434b-a656-4500d2063055_ActionId">
    <vt:lpwstr>42f0f9e3-bcd9-45e0-8400-050f22474387</vt:lpwstr>
  </property>
  <property fmtid="{D5CDD505-2E9C-101B-9397-08002B2CF9AE}" pid="10" name="MSIP_Label_021ee20b-2db6-434b-a656-4500d2063055_ContentBits">
    <vt:lpwstr>0</vt:lpwstr>
  </property>
  <property fmtid="{D5CDD505-2E9C-101B-9397-08002B2CF9AE}" pid="11" name="MSIP_Label_021ee20b-2db6-434b-a656-4500d2063055_Tag">
    <vt:lpwstr>10, 0, 1, 1</vt:lpwstr>
  </property>
  <property fmtid="{D5CDD505-2E9C-101B-9397-08002B2CF9AE}" pid="12" name="MSIP_Label_d5c20be7-c3a5-46e3-9158-fa8a02ce2395_Enabled">
    <vt:lpwstr>true</vt:lpwstr>
  </property>
  <property fmtid="{D5CDD505-2E9C-101B-9397-08002B2CF9AE}" pid="13" name="MSIP_Label_d5c20be7-c3a5-46e3-9158-fa8a02ce2395_SetDate">
    <vt:lpwstr>2025-10-14T11:36:39Z</vt:lpwstr>
  </property>
  <property fmtid="{D5CDD505-2E9C-101B-9397-08002B2CF9AE}" pid="14" name="MSIP_Label_d5c20be7-c3a5-46e3-9158-fa8a02ce2395_Method">
    <vt:lpwstr>Standard</vt:lpwstr>
  </property>
  <property fmtid="{D5CDD505-2E9C-101B-9397-08002B2CF9AE}" pid="15" name="MSIP_Label_d5c20be7-c3a5-46e3-9158-fa8a02ce2395_Name">
    <vt:lpwstr>defa4170-0d19-0005-0004-bc88714345d2</vt:lpwstr>
  </property>
  <property fmtid="{D5CDD505-2E9C-101B-9397-08002B2CF9AE}" pid="16" name="MSIP_Label_d5c20be7-c3a5-46e3-9158-fa8a02ce2395_SiteId">
    <vt:lpwstr>8c6f9078-037e-4261-a583-52a944e55f7f</vt:lpwstr>
  </property>
  <property fmtid="{D5CDD505-2E9C-101B-9397-08002B2CF9AE}" pid="17" name="MSIP_Label_d5c20be7-c3a5-46e3-9158-fa8a02ce2395_ActionId">
    <vt:lpwstr>de2001e5-7356-4212-b668-17bb606350ff</vt:lpwstr>
  </property>
  <property fmtid="{D5CDD505-2E9C-101B-9397-08002B2CF9AE}" pid="18" name="MSIP_Label_d5c20be7-c3a5-46e3-9158-fa8a02ce2395_ContentBits">
    <vt:lpwstr>0</vt:lpwstr>
  </property>
  <property fmtid="{D5CDD505-2E9C-101B-9397-08002B2CF9AE}" pid="19" name="MSIP_Label_d5c20be7-c3a5-46e3-9158-fa8a02ce2395_Tag">
    <vt:lpwstr>10, 3, 0, 2</vt:lpwstr>
  </property>
</Properties>
</file>